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8" r:id="rId3"/>
    <p:sldId id="269" r:id="rId4"/>
    <p:sldId id="257" r:id="rId5"/>
    <p:sldId id="259" r:id="rId6"/>
    <p:sldId id="261" r:id="rId7"/>
    <p:sldId id="260" r:id="rId8"/>
    <p:sldId id="262" r:id="rId9"/>
    <p:sldId id="266" r:id="rId10"/>
    <p:sldId id="263" r:id="rId11"/>
    <p:sldId id="270" r:id="rId12"/>
    <p:sldId id="264" r:id="rId13"/>
    <p:sldId id="267" r:id="rId14"/>
    <p:sldId id="265"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B019C4-4097-41E9-9E1E-925747D5A254}" type="datetimeFigureOut">
              <a:rPr lang="fr-FR" smtClean="0"/>
              <a:t>22/10/2025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ACD959-E57E-48FA-A9FE-49C7252E7FB5}" type="slidenum">
              <a:rPr lang="fr-FR" smtClean="0"/>
              <a:t>‹N°›</a:t>
            </a:fld>
            <a:endParaRPr lang="fr-FR"/>
          </a:p>
        </p:txBody>
      </p:sp>
    </p:spTree>
    <p:extLst>
      <p:ext uri="{BB962C8B-B14F-4D97-AF65-F5344CB8AC3E}">
        <p14:creationId xmlns:p14="http://schemas.microsoft.com/office/powerpoint/2010/main" val="4075034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fr-FR"/>
              <a:t>Modifiez le style du titre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04759D99-7E6E-44E7-B762-3C394ECAFF4E}" type="datetime1">
              <a:rPr lang="fr-FR" smtClean="0"/>
              <a:t>22/10/2025</a:t>
            </a:fld>
            <a:endParaRPr lang="fr-F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fr-F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3B51457F-FD77-4111-9A48-35502B2CAF2B}" type="slidenum">
              <a:rPr lang="fr-FR" smtClean="0"/>
              <a:t>‹N°›</a:t>
            </a:fld>
            <a:endParaRPr lang="fr-F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45488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8C86A81-4B0B-4975-A0F8-1773095F6DEA}" type="datetime1">
              <a:rPr lang="fr-FR" smtClean="0"/>
              <a:t>22/10/2025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222239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17B7F97-1C2C-4AC7-9224-6907FF91C8B6}" type="datetime1">
              <a:rPr lang="fr-FR" smtClean="0"/>
              <a:t>22/10/2025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337075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EB98D30-0C02-4664-899D-AB4488BA2688}" type="datetime1">
              <a:rPr lang="fr-FR" smtClean="0"/>
              <a:t>22/10/2025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1613246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02D8EF54-A637-4285-917E-11D224CD7ADD}" type="datetime1">
              <a:rPr lang="fr-FR" smtClean="0"/>
              <a:t>22/10/2025</a:t>
            </a:fld>
            <a:endParaRPr lang="fr-F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fr-F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3B51457F-FD77-4111-9A48-35502B2CAF2B}" type="slidenum">
              <a:rPr lang="fr-FR" smtClean="0"/>
              <a:t>‹N°›</a:t>
            </a:fld>
            <a:endParaRPr lang="fr-F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9415506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24475D3-CC72-464E-9ED8-6E679D722F19}" type="datetime1">
              <a:rPr lang="fr-FR" smtClean="0"/>
              <a:t>22/10/2025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144601674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fr-FR"/>
              <a:t>Modifiez le style du titre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57300" y="2909102"/>
            <a:ext cx="4800600" cy="299639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633864" y="2909102"/>
            <a:ext cx="4800600" cy="299639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AB7D207-A255-449A-88DE-42CF4F3A7ECA}" type="datetime1">
              <a:rPr lang="fr-FR" smtClean="0"/>
              <a:t>22/10/2025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375654242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2104664-419B-47B1-A29C-CF2F322858C4}" type="datetime1">
              <a:rPr lang="fr-FR" smtClean="0"/>
              <a:t>22/10/2025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3681668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D9AA34-528C-4B5C-8320-B64674C7E473}" type="datetime1">
              <a:rPr lang="fr-FR" smtClean="0"/>
              <a:t>22/10/2025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2348862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fr-FR"/>
              <a:t>Modifiez le style du titre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65051" y="6375679"/>
            <a:ext cx="1233355" cy="348462"/>
          </a:xfrm>
        </p:spPr>
        <p:txBody>
          <a:bodyPr/>
          <a:lstStyle/>
          <a:p>
            <a:fld id="{50C1F8AC-3C57-45FA-A2B1-665E9E86302F}" type="datetime1">
              <a:rPr lang="fr-FR" smtClean="0"/>
              <a:t>22/10/2025</a:t>
            </a:fld>
            <a:endParaRPr lang="fr-FR"/>
          </a:p>
        </p:txBody>
      </p:sp>
      <p:sp>
        <p:nvSpPr>
          <p:cNvPr id="6" name="Footer Placeholder 5"/>
          <p:cNvSpPr>
            <a:spLocks noGrp="1"/>
          </p:cNvSpPr>
          <p:nvPr>
            <p:ph type="ftr" sz="quarter" idx="11"/>
          </p:nvPr>
        </p:nvSpPr>
        <p:spPr>
          <a:xfrm>
            <a:off x="2103620" y="6375679"/>
            <a:ext cx="3482179" cy="345796"/>
          </a:xfrm>
        </p:spPr>
        <p:txBody>
          <a:bodyPr/>
          <a:lstStyle/>
          <a:p>
            <a:endParaRPr lang="fr-FR"/>
          </a:p>
        </p:txBody>
      </p:sp>
      <p:sp>
        <p:nvSpPr>
          <p:cNvPr id="7" name="Slide Number Placeholder 6"/>
          <p:cNvSpPr>
            <a:spLocks noGrp="1"/>
          </p:cNvSpPr>
          <p:nvPr>
            <p:ph type="sldNum" sz="quarter" idx="12"/>
          </p:nvPr>
        </p:nvSpPr>
        <p:spPr>
          <a:xfrm>
            <a:off x="5691014" y="6375679"/>
            <a:ext cx="1232456" cy="345796"/>
          </a:xfrm>
        </p:spPr>
        <p:txBody>
          <a:bodyPr/>
          <a:lstStyle/>
          <a:p>
            <a:fld id="{3B51457F-FD77-4111-9A48-35502B2CAF2B}" type="slidenum">
              <a:rPr lang="fr-FR" smtClean="0"/>
              <a:t>‹N°›</a:t>
            </a:fld>
            <a:endParaRPr lang="fr-F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5095860"/>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fr-FR"/>
              <a:t>Modifiez le style du titre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65950" y="6375679"/>
            <a:ext cx="1232456" cy="348462"/>
          </a:xfrm>
        </p:spPr>
        <p:txBody>
          <a:bodyPr/>
          <a:lstStyle/>
          <a:p>
            <a:fld id="{9601C5CA-AD4E-4467-A90B-0C1BADAB9761}" type="datetime1">
              <a:rPr lang="fr-FR" smtClean="0"/>
              <a:t>22/10/2025</a:t>
            </a:fld>
            <a:endParaRPr lang="fr-FR"/>
          </a:p>
        </p:txBody>
      </p:sp>
      <p:sp>
        <p:nvSpPr>
          <p:cNvPr id="6" name="Footer Placeholder 5"/>
          <p:cNvSpPr>
            <a:spLocks noGrp="1"/>
          </p:cNvSpPr>
          <p:nvPr>
            <p:ph type="ftr" sz="quarter" idx="11"/>
          </p:nvPr>
        </p:nvSpPr>
        <p:spPr>
          <a:xfrm>
            <a:off x="2103621" y="6375679"/>
            <a:ext cx="3482178" cy="345796"/>
          </a:xfrm>
        </p:spPr>
        <p:txBody>
          <a:bodyPr/>
          <a:lstStyle/>
          <a:p>
            <a:endParaRPr lang="fr-FR"/>
          </a:p>
        </p:txBody>
      </p:sp>
      <p:sp>
        <p:nvSpPr>
          <p:cNvPr id="7" name="Slide Number Placeholder 6"/>
          <p:cNvSpPr>
            <a:spLocks noGrp="1"/>
          </p:cNvSpPr>
          <p:nvPr>
            <p:ph type="sldNum" sz="quarter" idx="12"/>
          </p:nvPr>
        </p:nvSpPr>
        <p:spPr>
          <a:xfrm>
            <a:off x="5687568" y="6375679"/>
            <a:ext cx="1234440" cy="345796"/>
          </a:xfrm>
        </p:spPr>
        <p:txBody>
          <a:bodyPr/>
          <a:lstStyle/>
          <a:p>
            <a:fld id="{3B51457F-FD77-4111-9A48-35502B2CAF2B}" type="slidenum">
              <a:rPr lang="fr-FR" smtClean="0"/>
              <a:t>‹N°›</a:t>
            </a:fld>
            <a:endParaRPr lang="fr-FR"/>
          </a:p>
        </p:txBody>
      </p:sp>
    </p:spTree>
    <p:extLst>
      <p:ext uri="{BB962C8B-B14F-4D97-AF65-F5344CB8AC3E}">
        <p14:creationId xmlns:p14="http://schemas.microsoft.com/office/powerpoint/2010/main" val="3944700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5F37EDFD-5D24-4671-9B92-3A1316ACA0CE}" type="datetime1">
              <a:rPr lang="fr-FR" smtClean="0"/>
              <a:t>22/10/2025</a:t>
            </a:fld>
            <a:endParaRPr lang="fr-F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fr-F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3B51457F-FD77-4111-9A48-35502B2CAF2B}" type="slidenum">
              <a:rPr lang="fr-FR" smtClean="0"/>
              <a:t>‹N°›</a:t>
            </a:fld>
            <a:endParaRPr lang="fr-F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864703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 Id="rId9" Type="http://schemas.openxmlformats.org/officeDocument/2006/relationships/image" Target="../media/image28.svg"/></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eduscol.education.fr/398/protection-des-donnees-personnelles-et-assistanc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https://eduscol.education.fr/3815/participer-au-concours-national-de-la-resistance-et-de-la-deportation" TargetMode="Externa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duscol.education.fr/document/58664/download" TargetMode="External"/><Relationship Id="rId2" Type="http://schemas.openxmlformats.org/officeDocument/2006/relationships/hyperlink" Target="https://eduscol.education.fr/document/65330/download" TargetMode="Externa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illustrative de l’article Shoah">
            <a:extLst>
              <a:ext uri="{FF2B5EF4-FFF2-40B4-BE49-F238E27FC236}">
                <a16:creationId xmlns:a16="http://schemas.microsoft.com/office/drawing/2014/main" id="{05EF99DC-C11C-A823-B8ED-FC24800642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25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a:extLst>
              <a:ext uri="{FF2B5EF4-FFF2-40B4-BE49-F238E27FC236}">
                <a16:creationId xmlns:a16="http://schemas.microsoft.com/office/drawing/2014/main" id="{C5EA6541-7580-B091-35E6-634C0324FFAB}"/>
              </a:ext>
            </a:extLst>
          </p:cNvPr>
          <p:cNvSpPr>
            <a:spLocks noGrp="1"/>
          </p:cNvSpPr>
          <p:nvPr>
            <p:ph type="ctrTitle"/>
          </p:nvPr>
        </p:nvSpPr>
        <p:spPr>
          <a:xfrm>
            <a:off x="6259398" y="82568"/>
            <a:ext cx="5571241" cy="881836"/>
          </a:xfrm>
        </p:spPr>
        <p:txBody>
          <a:bodyPr/>
          <a:lstStyle/>
          <a:p>
            <a:r>
              <a:rPr lang="fr-FR" sz="4000" dirty="0">
                <a:solidFill>
                  <a:srgbClr val="002060"/>
                </a:solidFill>
                <a:highlight>
                  <a:srgbClr val="FFFF00"/>
                </a:highlight>
              </a:rPr>
              <a:t>CNRD 2025-2026</a:t>
            </a:r>
          </a:p>
        </p:txBody>
      </p:sp>
      <p:sp>
        <p:nvSpPr>
          <p:cNvPr id="3" name="Sous-titre 2">
            <a:extLst>
              <a:ext uri="{FF2B5EF4-FFF2-40B4-BE49-F238E27FC236}">
                <a16:creationId xmlns:a16="http://schemas.microsoft.com/office/drawing/2014/main" id="{A02DBC24-952C-F533-E36F-013BF4E19A12}"/>
              </a:ext>
            </a:extLst>
          </p:cNvPr>
          <p:cNvSpPr>
            <a:spLocks noGrp="1"/>
          </p:cNvSpPr>
          <p:nvPr>
            <p:ph type="subTitle" idx="1"/>
          </p:nvPr>
        </p:nvSpPr>
        <p:spPr>
          <a:xfrm>
            <a:off x="289813" y="5014611"/>
            <a:ext cx="10535300" cy="1533966"/>
          </a:xfrm>
        </p:spPr>
        <p:txBody>
          <a:bodyPr>
            <a:normAutofit/>
          </a:bodyPr>
          <a:lstStyle/>
          <a:p>
            <a:r>
              <a:rPr lang="fr-FR" sz="2400" dirty="0">
                <a:solidFill>
                  <a:srgbClr val="002060"/>
                </a:solidFill>
                <a:highlight>
                  <a:srgbClr val="FFFF00"/>
                </a:highlight>
              </a:rPr>
              <a:t>Concours national de la résistance et de la déportation </a:t>
            </a:r>
          </a:p>
          <a:p>
            <a:r>
              <a:rPr lang="fr-FR" sz="2400" dirty="0">
                <a:solidFill>
                  <a:srgbClr val="002060"/>
                </a:solidFill>
                <a:highlight>
                  <a:srgbClr val="FFFF00"/>
                </a:highlight>
              </a:rPr>
              <a:t>Lycée Marlioz </a:t>
            </a:r>
          </a:p>
        </p:txBody>
      </p:sp>
      <p:sp>
        <p:nvSpPr>
          <p:cNvPr id="4" name="ZoneTexte 3">
            <a:extLst>
              <a:ext uri="{FF2B5EF4-FFF2-40B4-BE49-F238E27FC236}">
                <a16:creationId xmlns:a16="http://schemas.microsoft.com/office/drawing/2014/main" id="{419D9730-78AD-40D1-D371-CE14D53F7938}"/>
              </a:ext>
            </a:extLst>
          </p:cNvPr>
          <p:cNvSpPr txBox="1"/>
          <p:nvPr/>
        </p:nvSpPr>
        <p:spPr>
          <a:xfrm>
            <a:off x="8663168" y="6129101"/>
            <a:ext cx="2733773" cy="646331"/>
          </a:xfrm>
          <a:prstGeom prst="rect">
            <a:avLst/>
          </a:prstGeom>
          <a:noFill/>
        </p:spPr>
        <p:txBody>
          <a:bodyPr wrap="square" rtlCol="0">
            <a:spAutoFit/>
          </a:bodyPr>
          <a:lstStyle/>
          <a:p>
            <a:r>
              <a:rPr lang="fr-FR" dirty="0">
                <a:solidFill>
                  <a:schemeClr val="bg1"/>
                </a:solidFill>
              </a:rPr>
              <a:t>Sélection des déportés au camp d’Auschwitz, 1944 </a:t>
            </a:r>
          </a:p>
        </p:txBody>
      </p:sp>
      <p:sp>
        <p:nvSpPr>
          <p:cNvPr id="5" name="Espace réservé du numéro de diapositive 4">
            <a:extLst>
              <a:ext uri="{FF2B5EF4-FFF2-40B4-BE49-F238E27FC236}">
                <a16:creationId xmlns:a16="http://schemas.microsoft.com/office/drawing/2014/main" id="{A185F424-C16D-B291-E296-8F829310A93E}"/>
              </a:ext>
            </a:extLst>
          </p:cNvPr>
          <p:cNvSpPr>
            <a:spLocks noGrp="1"/>
          </p:cNvSpPr>
          <p:nvPr>
            <p:ph type="sldNum" sz="quarter" idx="12"/>
          </p:nvPr>
        </p:nvSpPr>
        <p:spPr/>
        <p:txBody>
          <a:bodyPr/>
          <a:lstStyle/>
          <a:p>
            <a:fld id="{3B51457F-FD77-4111-9A48-35502B2CAF2B}" type="slidenum">
              <a:rPr lang="fr-FR" smtClean="0"/>
              <a:t>1</a:t>
            </a:fld>
            <a:endParaRPr lang="fr-FR"/>
          </a:p>
        </p:txBody>
      </p:sp>
      <p:sp>
        <p:nvSpPr>
          <p:cNvPr id="6" name="ZoneTexte 5">
            <a:extLst>
              <a:ext uri="{FF2B5EF4-FFF2-40B4-BE49-F238E27FC236}">
                <a16:creationId xmlns:a16="http://schemas.microsoft.com/office/drawing/2014/main" id="{1EF9AAB9-07BE-18A7-D062-D27F9BD06DA4}"/>
              </a:ext>
            </a:extLst>
          </p:cNvPr>
          <p:cNvSpPr txBox="1"/>
          <p:nvPr/>
        </p:nvSpPr>
        <p:spPr>
          <a:xfrm>
            <a:off x="10232079" y="1046972"/>
            <a:ext cx="2941163" cy="646331"/>
          </a:xfrm>
          <a:prstGeom prst="rect">
            <a:avLst/>
          </a:prstGeom>
          <a:noFill/>
        </p:spPr>
        <p:txBody>
          <a:bodyPr wrap="square" rtlCol="0">
            <a:spAutoFit/>
          </a:bodyPr>
          <a:lstStyle/>
          <a:p>
            <a:r>
              <a:rPr lang="fr-FR" dirty="0">
                <a:solidFill>
                  <a:schemeClr val="bg1"/>
                </a:solidFill>
              </a:rPr>
              <a:t>Mr MAUCCI</a:t>
            </a:r>
          </a:p>
          <a:p>
            <a:r>
              <a:rPr lang="fr-FR" dirty="0">
                <a:solidFill>
                  <a:schemeClr val="bg1"/>
                </a:solidFill>
              </a:rPr>
              <a:t>Mme DESROCHES</a:t>
            </a:r>
          </a:p>
        </p:txBody>
      </p:sp>
    </p:spTree>
    <p:extLst>
      <p:ext uri="{BB962C8B-B14F-4D97-AF65-F5344CB8AC3E}">
        <p14:creationId xmlns:p14="http://schemas.microsoft.com/office/powerpoint/2010/main" val="2994820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AD6F5F-5645-4E5D-FC89-DA9DA07BCB00}"/>
              </a:ext>
            </a:extLst>
          </p:cNvPr>
          <p:cNvSpPr>
            <a:spLocks noGrp="1"/>
          </p:cNvSpPr>
          <p:nvPr>
            <p:ph type="title"/>
          </p:nvPr>
        </p:nvSpPr>
        <p:spPr/>
        <p:txBody>
          <a:bodyPr/>
          <a:lstStyle/>
          <a:p>
            <a:r>
              <a:rPr lang="fr-FR" cap="none" dirty="0"/>
              <a:t>Critères d’évaluation </a:t>
            </a:r>
          </a:p>
        </p:txBody>
      </p:sp>
      <p:sp>
        <p:nvSpPr>
          <p:cNvPr id="3" name="Espace réservé du contenu 2">
            <a:extLst>
              <a:ext uri="{FF2B5EF4-FFF2-40B4-BE49-F238E27FC236}">
                <a16:creationId xmlns:a16="http://schemas.microsoft.com/office/drawing/2014/main" id="{15BA4760-F88B-78E8-7170-4D1BB0A489D8}"/>
              </a:ext>
            </a:extLst>
          </p:cNvPr>
          <p:cNvSpPr>
            <a:spLocks noGrp="1"/>
          </p:cNvSpPr>
          <p:nvPr>
            <p:ph idx="1"/>
          </p:nvPr>
        </p:nvSpPr>
        <p:spPr>
          <a:xfrm>
            <a:off x="1093779" y="1654405"/>
            <a:ext cx="10494120" cy="4454164"/>
          </a:xfrm>
        </p:spPr>
        <p:txBody>
          <a:bodyPr>
            <a:normAutofit/>
          </a:bodyPr>
          <a:lstStyle/>
          <a:p>
            <a:r>
              <a:rPr lang="fr-FR" sz="2800" dirty="0"/>
              <a:t>Les jurys de chaque académie seront attentifs à : </a:t>
            </a:r>
          </a:p>
          <a:p>
            <a:pPr marL="0" indent="0">
              <a:buNone/>
            </a:pPr>
            <a:endParaRPr lang="fr-FR" sz="2800" dirty="0"/>
          </a:p>
          <a:p>
            <a:pPr>
              <a:buFontTx/>
              <a:buChar char="-"/>
            </a:pPr>
            <a:r>
              <a:rPr lang="fr-FR" sz="2800" dirty="0"/>
              <a:t>La </a:t>
            </a:r>
            <a:r>
              <a:rPr lang="fr-FR" sz="2800" b="1" dirty="0"/>
              <a:t>qualité de la production  </a:t>
            </a:r>
          </a:p>
          <a:p>
            <a:pPr>
              <a:buFontTx/>
              <a:buChar char="-"/>
            </a:pPr>
            <a:r>
              <a:rPr lang="fr-FR" sz="2800" b="1" dirty="0"/>
              <a:t>L’expression et argumentation</a:t>
            </a:r>
          </a:p>
          <a:p>
            <a:pPr>
              <a:buFontTx/>
              <a:buChar char="-"/>
            </a:pPr>
            <a:r>
              <a:rPr lang="fr-FR" sz="2800" dirty="0"/>
              <a:t>La mobilisation des </a:t>
            </a:r>
            <a:r>
              <a:rPr lang="fr-FR" sz="2800" b="1" dirty="0"/>
              <a:t>connaissances </a:t>
            </a:r>
          </a:p>
          <a:p>
            <a:pPr>
              <a:buFontTx/>
              <a:buChar char="-"/>
            </a:pPr>
            <a:r>
              <a:rPr lang="fr-FR" sz="2800" dirty="0"/>
              <a:t>La pertinence de la </a:t>
            </a:r>
            <a:r>
              <a:rPr lang="fr-FR" sz="2800" b="1" dirty="0"/>
              <a:t>démarche historique </a:t>
            </a:r>
          </a:p>
          <a:p>
            <a:pPr>
              <a:buFontTx/>
              <a:buChar char="-"/>
            </a:pPr>
            <a:r>
              <a:rPr lang="fr-FR" sz="2800" dirty="0"/>
              <a:t>L’</a:t>
            </a:r>
            <a:r>
              <a:rPr lang="fr-FR" sz="2800" b="1" dirty="0"/>
              <a:t>originalité</a:t>
            </a:r>
            <a:r>
              <a:rPr lang="fr-FR" sz="2800" dirty="0"/>
              <a:t> des projets est un élément à prendre en compte</a:t>
            </a:r>
          </a:p>
          <a:p>
            <a:pPr marL="0" indent="0">
              <a:buNone/>
            </a:pPr>
            <a:endParaRPr lang="fr-FR" sz="2800" dirty="0"/>
          </a:p>
        </p:txBody>
      </p:sp>
      <p:pic>
        <p:nvPicPr>
          <p:cNvPr id="11" name="Graphique 10" descr="Professeur">
            <a:extLst>
              <a:ext uri="{FF2B5EF4-FFF2-40B4-BE49-F238E27FC236}">
                <a16:creationId xmlns:a16="http://schemas.microsoft.com/office/drawing/2014/main" id="{7CF2D33D-4E5B-2B63-9791-2983D807B6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82134" y="163887"/>
            <a:ext cx="1558188" cy="1558188"/>
          </a:xfrm>
          <a:prstGeom prst="rect">
            <a:avLst/>
          </a:prstGeom>
        </p:spPr>
      </p:pic>
      <p:sp>
        <p:nvSpPr>
          <p:cNvPr id="12" name="Espace réservé du numéro de diapositive 11">
            <a:extLst>
              <a:ext uri="{FF2B5EF4-FFF2-40B4-BE49-F238E27FC236}">
                <a16:creationId xmlns:a16="http://schemas.microsoft.com/office/drawing/2014/main" id="{5848EF1E-F5A8-3A22-146B-702389F173D8}"/>
              </a:ext>
            </a:extLst>
          </p:cNvPr>
          <p:cNvSpPr>
            <a:spLocks noGrp="1"/>
          </p:cNvSpPr>
          <p:nvPr>
            <p:ph type="sldNum" sz="quarter" idx="12"/>
          </p:nvPr>
        </p:nvSpPr>
        <p:spPr/>
        <p:txBody>
          <a:bodyPr/>
          <a:lstStyle/>
          <a:p>
            <a:fld id="{3B51457F-FD77-4111-9A48-35502B2CAF2B}" type="slidenum">
              <a:rPr lang="fr-FR" smtClean="0"/>
              <a:t>10</a:t>
            </a:fld>
            <a:endParaRPr lang="fr-FR"/>
          </a:p>
        </p:txBody>
      </p:sp>
    </p:spTree>
    <p:extLst>
      <p:ext uri="{BB962C8B-B14F-4D97-AF65-F5344CB8AC3E}">
        <p14:creationId xmlns:p14="http://schemas.microsoft.com/office/powerpoint/2010/main" val="2746072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6B019D7-3508-CEAC-10A0-ED90A39A8F4B}"/>
              </a:ext>
            </a:extLst>
          </p:cNvPr>
          <p:cNvSpPr>
            <a:spLocks noGrp="1"/>
          </p:cNvSpPr>
          <p:nvPr>
            <p:ph idx="1"/>
          </p:nvPr>
        </p:nvSpPr>
        <p:spPr>
          <a:xfrm>
            <a:off x="6464698" y="4329755"/>
            <a:ext cx="5092561" cy="1572614"/>
          </a:xfrm>
        </p:spPr>
        <p:txBody>
          <a:bodyPr>
            <a:normAutofit/>
          </a:bodyPr>
          <a:lstStyle/>
          <a:p>
            <a:pPr marL="0" indent="0">
              <a:buNone/>
            </a:pPr>
            <a:r>
              <a:rPr lang="fr-FR" sz="2800" dirty="0">
                <a:sym typeface="Wingdings" panose="05000000000000000000" pitchFamily="2" charset="2"/>
              </a:rPr>
              <a:t> </a:t>
            </a:r>
            <a:r>
              <a:rPr lang="fr-FR" sz="2800" dirty="0"/>
              <a:t>Nombre de travaux collectifs sélectionnés dans l’académie de Grenoble : 6  </a:t>
            </a:r>
          </a:p>
          <a:p>
            <a:endParaRPr lang="fr-FR" dirty="0"/>
          </a:p>
        </p:txBody>
      </p:sp>
      <p:sp>
        <p:nvSpPr>
          <p:cNvPr id="4" name="Espace réservé du numéro de diapositive 3">
            <a:extLst>
              <a:ext uri="{FF2B5EF4-FFF2-40B4-BE49-F238E27FC236}">
                <a16:creationId xmlns:a16="http://schemas.microsoft.com/office/drawing/2014/main" id="{344F1723-F175-DBD3-04FC-FD6F7E142464}"/>
              </a:ext>
            </a:extLst>
          </p:cNvPr>
          <p:cNvSpPr>
            <a:spLocks noGrp="1"/>
          </p:cNvSpPr>
          <p:nvPr>
            <p:ph type="sldNum" sz="quarter" idx="12"/>
          </p:nvPr>
        </p:nvSpPr>
        <p:spPr/>
        <p:txBody>
          <a:bodyPr/>
          <a:lstStyle/>
          <a:p>
            <a:fld id="{3B51457F-FD77-4111-9A48-35502B2CAF2B}" type="slidenum">
              <a:rPr lang="fr-FR" smtClean="0"/>
              <a:t>11</a:t>
            </a:fld>
            <a:endParaRPr lang="fr-FR"/>
          </a:p>
        </p:txBody>
      </p:sp>
      <p:pic>
        <p:nvPicPr>
          <p:cNvPr id="5126" name="Picture 6" descr="L'Education nationale, la jeunesse, l'enseignement supérieur, l'innovation  et la recherche se réorganisent en régions">
            <a:extLst>
              <a:ext uri="{FF2B5EF4-FFF2-40B4-BE49-F238E27FC236}">
                <a16:creationId xmlns:a16="http://schemas.microsoft.com/office/drawing/2014/main" id="{BC4E0C1D-42DC-587B-3310-0B32B8A617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70587"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Forme libre : forme 8">
            <a:extLst>
              <a:ext uri="{FF2B5EF4-FFF2-40B4-BE49-F238E27FC236}">
                <a16:creationId xmlns:a16="http://schemas.microsoft.com/office/drawing/2014/main" id="{139437CA-81DA-06D0-D020-80504261A827}"/>
              </a:ext>
            </a:extLst>
          </p:cNvPr>
          <p:cNvSpPr/>
          <p:nvPr/>
        </p:nvSpPr>
        <p:spPr>
          <a:xfrm>
            <a:off x="3733014" y="3563333"/>
            <a:ext cx="1046376" cy="942680"/>
          </a:xfrm>
          <a:custGeom>
            <a:avLst/>
            <a:gdLst>
              <a:gd name="connsiteX0" fmla="*/ 998885 w 998885"/>
              <a:gd name="connsiteY0" fmla="*/ 0 h 999241"/>
              <a:gd name="connsiteX1" fmla="*/ 838629 w 998885"/>
              <a:gd name="connsiteY1" fmla="*/ 94268 h 999241"/>
              <a:gd name="connsiteX2" fmla="*/ 706654 w 998885"/>
              <a:gd name="connsiteY2" fmla="*/ 216816 h 999241"/>
              <a:gd name="connsiteX3" fmla="*/ 734934 w 998885"/>
              <a:gd name="connsiteY3" fmla="*/ 320511 h 999241"/>
              <a:gd name="connsiteX4" fmla="*/ 678373 w 998885"/>
              <a:gd name="connsiteY4" fmla="*/ 452487 h 999241"/>
              <a:gd name="connsiteX5" fmla="*/ 565252 w 998885"/>
              <a:gd name="connsiteY5" fmla="*/ 320511 h 999241"/>
              <a:gd name="connsiteX6" fmla="*/ 480410 w 998885"/>
              <a:gd name="connsiteY6" fmla="*/ 348792 h 999241"/>
              <a:gd name="connsiteX7" fmla="*/ 376716 w 998885"/>
              <a:gd name="connsiteY7" fmla="*/ 452487 h 999241"/>
              <a:gd name="connsiteX8" fmla="*/ 310728 w 998885"/>
              <a:gd name="connsiteY8" fmla="*/ 603315 h 999241"/>
              <a:gd name="connsiteX9" fmla="*/ 263594 w 998885"/>
              <a:gd name="connsiteY9" fmla="*/ 697583 h 999241"/>
              <a:gd name="connsiteX10" fmla="*/ 159899 w 998885"/>
              <a:gd name="connsiteY10" fmla="*/ 782425 h 999241"/>
              <a:gd name="connsiteX11" fmla="*/ 103338 w 998885"/>
              <a:gd name="connsiteY11" fmla="*/ 914400 h 999241"/>
              <a:gd name="connsiteX12" fmla="*/ 9070 w 998885"/>
              <a:gd name="connsiteY12" fmla="*/ 933254 h 999241"/>
              <a:gd name="connsiteX13" fmla="*/ 9070 w 998885"/>
              <a:gd name="connsiteY13" fmla="*/ 999241 h 99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8885" h="999241">
                <a:moveTo>
                  <a:pt x="998885" y="0"/>
                </a:moveTo>
                <a:cubicBezTo>
                  <a:pt x="943109" y="29066"/>
                  <a:pt x="887334" y="58132"/>
                  <a:pt x="838629" y="94268"/>
                </a:cubicBezTo>
                <a:cubicBezTo>
                  <a:pt x="789924" y="130404"/>
                  <a:pt x="723936" y="179109"/>
                  <a:pt x="706654" y="216816"/>
                </a:cubicBezTo>
                <a:cubicBezTo>
                  <a:pt x="689372" y="254523"/>
                  <a:pt x="739647" y="281233"/>
                  <a:pt x="734934" y="320511"/>
                </a:cubicBezTo>
                <a:cubicBezTo>
                  <a:pt x="730221" y="359789"/>
                  <a:pt x="706653" y="452487"/>
                  <a:pt x="678373" y="452487"/>
                </a:cubicBezTo>
                <a:cubicBezTo>
                  <a:pt x="650093" y="452487"/>
                  <a:pt x="598246" y="337794"/>
                  <a:pt x="565252" y="320511"/>
                </a:cubicBezTo>
                <a:cubicBezTo>
                  <a:pt x="532258" y="303229"/>
                  <a:pt x="511833" y="326796"/>
                  <a:pt x="480410" y="348792"/>
                </a:cubicBezTo>
                <a:cubicBezTo>
                  <a:pt x="448987" y="370788"/>
                  <a:pt x="404996" y="410067"/>
                  <a:pt x="376716" y="452487"/>
                </a:cubicBezTo>
                <a:cubicBezTo>
                  <a:pt x="348436" y="494907"/>
                  <a:pt x="329582" y="562466"/>
                  <a:pt x="310728" y="603315"/>
                </a:cubicBezTo>
                <a:cubicBezTo>
                  <a:pt x="291874" y="644164"/>
                  <a:pt x="288732" y="667731"/>
                  <a:pt x="263594" y="697583"/>
                </a:cubicBezTo>
                <a:cubicBezTo>
                  <a:pt x="238456" y="727435"/>
                  <a:pt x="186608" y="746289"/>
                  <a:pt x="159899" y="782425"/>
                </a:cubicBezTo>
                <a:cubicBezTo>
                  <a:pt x="133190" y="818561"/>
                  <a:pt x="128476" y="889262"/>
                  <a:pt x="103338" y="914400"/>
                </a:cubicBezTo>
                <a:cubicBezTo>
                  <a:pt x="78200" y="939538"/>
                  <a:pt x="24781" y="919114"/>
                  <a:pt x="9070" y="933254"/>
                </a:cubicBezTo>
                <a:cubicBezTo>
                  <a:pt x="-6641" y="947394"/>
                  <a:pt x="1214" y="973317"/>
                  <a:pt x="9070" y="999241"/>
                </a:cubicBezTo>
              </a:path>
            </a:pathLst>
          </a:cu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libre : forme 11">
            <a:extLst>
              <a:ext uri="{FF2B5EF4-FFF2-40B4-BE49-F238E27FC236}">
                <a16:creationId xmlns:a16="http://schemas.microsoft.com/office/drawing/2014/main" id="{DA9CF6E1-6F63-A039-3C22-5E623A77F3CC}"/>
              </a:ext>
            </a:extLst>
          </p:cNvPr>
          <p:cNvSpPr/>
          <p:nvPr/>
        </p:nvSpPr>
        <p:spPr>
          <a:xfrm>
            <a:off x="3722524" y="3547118"/>
            <a:ext cx="1264567" cy="1307787"/>
          </a:xfrm>
          <a:custGeom>
            <a:avLst/>
            <a:gdLst>
              <a:gd name="connsiteX0" fmla="*/ 19917 w 1264567"/>
              <a:gd name="connsiteY0" fmla="*/ 930614 h 1307787"/>
              <a:gd name="connsiteX1" fmla="*/ 1064 w 1264567"/>
              <a:gd name="connsiteY1" fmla="*/ 1072016 h 1307787"/>
              <a:gd name="connsiteX2" fmla="*/ 48198 w 1264567"/>
              <a:gd name="connsiteY2" fmla="*/ 1147430 h 1307787"/>
              <a:gd name="connsiteX3" fmla="*/ 95332 w 1264567"/>
              <a:gd name="connsiteY3" fmla="*/ 1213418 h 1307787"/>
              <a:gd name="connsiteX4" fmla="*/ 142466 w 1264567"/>
              <a:gd name="connsiteY4" fmla="*/ 1232272 h 1307787"/>
              <a:gd name="connsiteX5" fmla="*/ 283868 w 1264567"/>
              <a:gd name="connsiteY5" fmla="*/ 1232272 h 1307787"/>
              <a:gd name="connsiteX6" fmla="*/ 378136 w 1264567"/>
              <a:gd name="connsiteY6" fmla="*/ 1232272 h 1307787"/>
              <a:gd name="connsiteX7" fmla="*/ 519538 w 1264567"/>
              <a:gd name="connsiteY7" fmla="*/ 1269979 h 1307787"/>
              <a:gd name="connsiteX8" fmla="*/ 670367 w 1264567"/>
              <a:gd name="connsiteY8" fmla="*/ 1298259 h 1307787"/>
              <a:gd name="connsiteX9" fmla="*/ 745781 w 1264567"/>
              <a:gd name="connsiteY9" fmla="*/ 1298259 h 1307787"/>
              <a:gd name="connsiteX10" fmla="*/ 736354 w 1264567"/>
              <a:gd name="connsiteY10" fmla="*/ 1185138 h 1307787"/>
              <a:gd name="connsiteX11" fmla="*/ 679794 w 1264567"/>
              <a:gd name="connsiteY11" fmla="*/ 1109723 h 1307787"/>
              <a:gd name="connsiteX12" fmla="*/ 764635 w 1264567"/>
              <a:gd name="connsiteY12" fmla="*/ 987175 h 1307787"/>
              <a:gd name="connsiteX13" fmla="*/ 792915 w 1264567"/>
              <a:gd name="connsiteY13" fmla="*/ 968321 h 1307787"/>
              <a:gd name="connsiteX14" fmla="*/ 1066292 w 1264567"/>
              <a:gd name="connsiteY14" fmla="*/ 855200 h 1307787"/>
              <a:gd name="connsiteX15" fmla="*/ 990878 w 1264567"/>
              <a:gd name="connsiteY15" fmla="*/ 798639 h 1307787"/>
              <a:gd name="connsiteX16" fmla="*/ 1000305 w 1264567"/>
              <a:gd name="connsiteY16" fmla="*/ 713797 h 1307787"/>
              <a:gd name="connsiteX17" fmla="*/ 1151134 w 1264567"/>
              <a:gd name="connsiteY17" fmla="*/ 713797 h 1307787"/>
              <a:gd name="connsiteX18" fmla="*/ 1254829 w 1264567"/>
              <a:gd name="connsiteY18" fmla="*/ 638383 h 1307787"/>
              <a:gd name="connsiteX19" fmla="*/ 1254829 w 1264567"/>
              <a:gd name="connsiteY19" fmla="*/ 496981 h 1307787"/>
              <a:gd name="connsiteX20" fmla="*/ 1207695 w 1264567"/>
              <a:gd name="connsiteY20" fmla="*/ 383859 h 1307787"/>
              <a:gd name="connsiteX21" fmla="*/ 1198268 w 1264567"/>
              <a:gd name="connsiteY21" fmla="*/ 270738 h 1307787"/>
              <a:gd name="connsiteX22" fmla="*/ 1141707 w 1264567"/>
              <a:gd name="connsiteY22" fmla="*/ 91628 h 1307787"/>
              <a:gd name="connsiteX23" fmla="*/ 1113427 w 1264567"/>
              <a:gd name="connsiteY23" fmla="*/ 35068 h 1307787"/>
              <a:gd name="connsiteX24" fmla="*/ 1113427 w 1264567"/>
              <a:gd name="connsiteY24" fmla="*/ 35068 h 1307787"/>
              <a:gd name="connsiteX25" fmla="*/ 1066292 w 1264567"/>
              <a:gd name="connsiteY25" fmla="*/ 6787 h 1307787"/>
              <a:gd name="connsiteX26" fmla="*/ 1009732 w 1264567"/>
              <a:gd name="connsiteY26" fmla="*/ 6787 h 1307787"/>
              <a:gd name="connsiteX27" fmla="*/ 962598 w 1264567"/>
              <a:gd name="connsiteY27" fmla="*/ 82202 h 1307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64567" h="1307787">
                <a:moveTo>
                  <a:pt x="19917" y="930614"/>
                </a:moveTo>
                <a:cubicBezTo>
                  <a:pt x="8133" y="983247"/>
                  <a:pt x="-3650" y="1035880"/>
                  <a:pt x="1064" y="1072016"/>
                </a:cubicBezTo>
                <a:cubicBezTo>
                  <a:pt x="5778" y="1108152"/>
                  <a:pt x="32487" y="1123863"/>
                  <a:pt x="48198" y="1147430"/>
                </a:cubicBezTo>
                <a:cubicBezTo>
                  <a:pt x="63909" y="1170997"/>
                  <a:pt x="79621" y="1199278"/>
                  <a:pt x="95332" y="1213418"/>
                </a:cubicBezTo>
                <a:cubicBezTo>
                  <a:pt x="111043" y="1227558"/>
                  <a:pt x="111043" y="1229130"/>
                  <a:pt x="142466" y="1232272"/>
                </a:cubicBezTo>
                <a:cubicBezTo>
                  <a:pt x="173889" y="1235414"/>
                  <a:pt x="283868" y="1232272"/>
                  <a:pt x="283868" y="1232272"/>
                </a:cubicBezTo>
                <a:cubicBezTo>
                  <a:pt x="323146" y="1232272"/>
                  <a:pt x="338858" y="1225988"/>
                  <a:pt x="378136" y="1232272"/>
                </a:cubicBezTo>
                <a:cubicBezTo>
                  <a:pt x="417414" y="1238557"/>
                  <a:pt x="470833" y="1258981"/>
                  <a:pt x="519538" y="1269979"/>
                </a:cubicBezTo>
                <a:cubicBezTo>
                  <a:pt x="568243" y="1280977"/>
                  <a:pt x="632660" y="1293546"/>
                  <a:pt x="670367" y="1298259"/>
                </a:cubicBezTo>
                <a:cubicBezTo>
                  <a:pt x="708074" y="1302972"/>
                  <a:pt x="734783" y="1317113"/>
                  <a:pt x="745781" y="1298259"/>
                </a:cubicBezTo>
                <a:cubicBezTo>
                  <a:pt x="756779" y="1279405"/>
                  <a:pt x="747352" y="1216561"/>
                  <a:pt x="736354" y="1185138"/>
                </a:cubicBezTo>
                <a:cubicBezTo>
                  <a:pt x="725356" y="1153715"/>
                  <a:pt x="675081" y="1142717"/>
                  <a:pt x="679794" y="1109723"/>
                </a:cubicBezTo>
                <a:cubicBezTo>
                  <a:pt x="684507" y="1076729"/>
                  <a:pt x="745782" y="1010742"/>
                  <a:pt x="764635" y="987175"/>
                </a:cubicBezTo>
                <a:cubicBezTo>
                  <a:pt x="783488" y="963608"/>
                  <a:pt x="742639" y="990317"/>
                  <a:pt x="792915" y="968321"/>
                </a:cubicBezTo>
                <a:cubicBezTo>
                  <a:pt x="843191" y="946325"/>
                  <a:pt x="1033298" y="883480"/>
                  <a:pt x="1066292" y="855200"/>
                </a:cubicBezTo>
                <a:cubicBezTo>
                  <a:pt x="1099286" y="826920"/>
                  <a:pt x="1001876" y="822206"/>
                  <a:pt x="990878" y="798639"/>
                </a:cubicBezTo>
                <a:cubicBezTo>
                  <a:pt x="979880" y="775072"/>
                  <a:pt x="973596" y="727937"/>
                  <a:pt x="1000305" y="713797"/>
                </a:cubicBezTo>
                <a:cubicBezTo>
                  <a:pt x="1027014" y="699657"/>
                  <a:pt x="1108713" y="726366"/>
                  <a:pt x="1151134" y="713797"/>
                </a:cubicBezTo>
                <a:cubicBezTo>
                  <a:pt x="1193555" y="701228"/>
                  <a:pt x="1237546" y="674519"/>
                  <a:pt x="1254829" y="638383"/>
                </a:cubicBezTo>
                <a:cubicBezTo>
                  <a:pt x="1272112" y="602247"/>
                  <a:pt x="1262685" y="539402"/>
                  <a:pt x="1254829" y="496981"/>
                </a:cubicBezTo>
                <a:cubicBezTo>
                  <a:pt x="1246973" y="454560"/>
                  <a:pt x="1217122" y="421566"/>
                  <a:pt x="1207695" y="383859"/>
                </a:cubicBezTo>
                <a:cubicBezTo>
                  <a:pt x="1198268" y="346152"/>
                  <a:pt x="1209266" y="319443"/>
                  <a:pt x="1198268" y="270738"/>
                </a:cubicBezTo>
                <a:cubicBezTo>
                  <a:pt x="1187270" y="222033"/>
                  <a:pt x="1155847" y="130906"/>
                  <a:pt x="1141707" y="91628"/>
                </a:cubicBezTo>
                <a:cubicBezTo>
                  <a:pt x="1127567" y="52350"/>
                  <a:pt x="1113427" y="35068"/>
                  <a:pt x="1113427" y="35068"/>
                </a:cubicBezTo>
                <a:lnTo>
                  <a:pt x="1113427" y="35068"/>
                </a:lnTo>
                <a:cubicBezTo>
                  <a:pt x="1105571" y="30354"/>
                  <a:pt x="1083575" y="11500"/>
                  <a:pt x="1066292" y="6787"/>
                </a:cubicBezTo>
                <a:cubicBezTo>
                  <a:pt x="1049010" y="2073"/>
                  <a:pt x="1027014" y="-5782"/>
                  <a:pt x="1009732" y="6787"/>
                </a:cubicBezTo>
                <a:cubicBezTo>
                  <a:pt x="992450" y="19356"/>
                  <a:pt x="977524" y="50779"/>
                  <a:pt x="962598" y="82202"/>
                </a:cubicBezTo>
              </a:path>
            </a:pathLst>
          </a:cu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128" name="Picture 8" descr="CTPA ACADEMIE DE GRENOBLE (année scolaire 2007-2008) : lundi 19/11/07,  lundi 21/01/08 et mercredi 6 février 2008 (PRDF 2008 définitif,  Implantation des Bac-Pro 3ans, DHG 2008 …..) | Actualités du SNUEP-Fsu  Grenoble - Année 2007">
            <a:extLst>
              <a:ext uri="{FF2B5EF4-FFF2-40B4-BE49-F238E27FC236}">
                <a16:creationId xmlns:a16="http://schemas.microsoft.com/office/drawing/2014/main" id="{4745C5DF-6F54-0115-4996-4AF26B46AC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5518" y="320420"/>
            <a:ext cx="3551812" cy="353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831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20A5BE-0D46-A57E-BC3C-B83097B27FF1}"/>
              </a:ext>
            </a:extLst>
          </p:cNvPr>
          <p:cNvSpPr>
            <a:spLocks noGrp="1"/>
          </p:cNvSpPr>
          <p:nvPr>
            <p:ph type="title"/>
          </p:nvPr>
        </p:nvSpPr>
        <p:spPr>
          <a:xfrm>
            <a:off x="1251678" y="382385"/>
            <a:ext cx="9174367" cy="1492132"/>
          </a:xfrm>
        </p:spPr>
        <p:txBody>
          <a:bodyPr/>
          <a:lstStyle/>
          <a:p>
            <a:r>
              <a:rPr lang="fr-FR" cap="none" dirty="0"/>
              <a:t>Palmarès et prix académiques </a:t>
            </a:r>
          </a:p>
        </p:txBody>
      </p:sp>
      <p:sp>
        <p:nvSpPr>
          <p:cNvPr id="3" name="Espace réservé du contenu 2">
            <a:extLst>
              <a:ext uri="{FF2B5EF4-FFF2-40B4-BE49-F238E27FC236}">
                <a16:creationId xmlns:a16="http://schemas.microsoft.com/office/drawing/2014/main" id="{F7A8DA1C-EDA9-86B6-4847-676CC623B144}"/>
              </a:ext>
            </a:extLst>
          </p:cNvPr>
          <p:cNvSpPr>
            <a:spLocks noGrp="1"/>
          </p:cNvSpPr>
          <p:nvPr>
            <p:ph idx="1"/>
          </p:nvPr>
        </p:nvSpPr>
        <p:spPr>
          <a:xfrm>
            <a:off x="1317666" y="1428163"/>
            <a:ext cx="8467357" cy="4859516"/>
          </a:xfrm>
        </p:spPr>
        <p:txBody>
          <a:bodyPr>
            <a:normAutofit fontScale="92500"/>
          </a:bodyPr>
          <a:lstStyle/>
          <a:p>
            <a:pPr algn="just"/>
            <a:r>
              <a:rPr lang="fr-FR" sz="2800" dirty="0"/>
              <a:t>Les lauréats reçoivent leur </a:t>
            </a:r>
            <a:r>
              <a:rPr lang="fr-FR" sz="2800" b="1" dirty="0"/>
              <a:t>prix académique </a:t>
            </a:r>
            <a:r>
              <a:rPr lang="fr-FR" sz="2800" dirty="0"/>
              <a:t>lors d’une cérémonie organisée avant la fin de l’année scolaire 2025-2026.</a:t>
            </a:r>
          </a:p>
          <a:p>
            <a:pPr algn="just"/>
            <a:r>
              <a:rPr lang="fr-FR" sz="2800" dirty="0"/>
              <a:t>Le jury national examine pendant l’été 2026 les travaux sélectionnés par les jurys académiques et établit un palmarès national durant le 1</a:t>
            </a:r>
            <a:r>
              <a:rPr lang="fr-FR" sz="2800" baseline="30000" dirty="0"/>
              <a:t>er</a:t>
            </a:r>
            <a:r>
              <a:rPr lang="fr-FR" sz="2800" dirty="0"/>
              <a:t> trimestre de l’année 2026-2027. </a:t>
            </a:r>
          </a:p>
          <a:p>
            <a:pPr algn="just"/>
            <a:r>
              <a:rPr lang="fr-FR" sz="2800" dirty="0"/>
              <a:t>Le jury national décerne des prix et des mentions </a:t>
            </a:r>
          </a:p>
          <a:p>
            <a:pPr algn="just"/>
            <a:r>
              <a:rPr lang="fr-FR" sz="2800" dirty="0"/>
              <a:t>Remise des prix nationaux pendant une cérémonie officielle à Paris, en présence du ministre de l’Education nationale </a:t>
            </a:r>
          </a:p>
        </p:txBody>
      </p:sp>
      <p:pic>
        <p:nvPicPr>
          <p:cNvPr id="5" name="Graphique 4" descr="Trophée">
            <a:extLst>
              <a:ext uri="{FF2B5EF4-FFF2-40B4-BE49-F238E27FC236}">
                <a16:creationId xmlns:a16="http://schemas.microsoft.com/office/drawing/2014/main" id="{602C779E-EC18-AF18-81DD-B0444535A5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766153" y="374553"/>
            <a:ext cx="914400" cy="914400"/>
          </a:xfrm>
          <a:prstGeom prst="rect">
            <a:avLst/>
          </a:prstGeom>
        </p:spPr>
      </p:pic>
      <p:pic>
        <p:nvPicPr>
          <p:cNvPr id="6" name="Graphique 5" descr="Médaille">
            <a:extLst>
              <a:ext uri="{FF2B5EF4-FFF2-40B4-BE49-F238E27FC236}">
                <a16:creationId xmlns:a16="http://schemas.microsoft.com/office/drawing/2014/main" id="{50169D9E-8BDB-8739-121F-C4763B83AD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66153" y="3641867"/>
            <a:ext cx="914400" cy="914400"/>
          </a:xfrm>
          <a:prstGeom prst="rect">
            <a:avLst/>
          </a:prstGeom>
        </p:spPr>
      </p:pic>
      <p:pic>
        <p:nvPicPr>
          <p:cNvPr id="7" name="Graphique 6" descr="Ruban">
            <a:extLst>
              <a:ext uri="{FF2B5EF4-FFF2-40B4-BE49-F238E27FC236}">
                <a16:creationId xmlns:a16="http://schemas.microsoft.com/office/drawing/2014/main" id="{891D1D0A-7FBE-B2CD-0E7D-16E80514166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66153" y="5220856"/>
            <a:ext cx="914400" cy="914400"/>
          </a:xfrm>
          <a:prstGeom prst="rect">
            <a:avLst/>
          </a:prstGeom>
        </p:spPr>
      </p:pic>
      <p:pic>
        <p:nvPicPr>
          <p:cNvPr id="8" name="Graphique 7" descr="Couronne">
            <a:extLst>
              <a:ext uri="{FF2B5EF4-FFF2-40B4-BE49-F238E27FC236}">
                <a16:creationId xmlns:a16="http://schemas.microsoft.com/office/drawing/2014/main" id="{6136A8AD-97DB-7D94-00A6-90FC76DF9AA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66153" y="2062878"/>
            <a:ext cx="914400" cy="914400"/>
          </a:xfrm>
          <a:prstGeom prst="rect">
            <a:avLst/>
          </a:prstGeom>
        </p:spPr>
      </p:pic>
      <p:sp>
        <p:nvSpPr>
          <p:cNvPr id="9" name="Espace réservé du numéro de diapositive 8">
            <a:extLst>
              <a:ext uri="{FF2B5EF4-FFF2-40B4-BE49-F238E27FC236}">
                <a16:creationId xmlns:a16="http://schemas.microsoft.com/office/drawing/2014/main" id="{918F6495-4037-1A35-F00B-7E0098063DE2}"/>
              </a:ext>
            </a:extLst>
          </p:cNvPr>
          <p:cNvSpPr>
            <a:spLocks noGrp="1"/>
          </p:cNvSpPr>
          <p:nvPr>
            <p:ph type="sldNum" sz="quarter" idx="12"/>
          </p:nvPr>
        </p:nvSpPr>
        <p:spPr/>
        <p:txBody>
          <a:bodyPr/>
          <a:lstStyle/>
          <a:p>
            <a:fld id="{3B51457F-FD77-4111-9A48-35502B2CAF2B}" type="slidenum">
              <a:rPr lang="fr-FR" smtClean="0"/>
              <a:t>12</a:t>
            </a:fld>
            <a:endParaRPr lang="fr-FR"/>
          </a:p>
        </p:txBody>
      </p:sp>
    </p:spTree>
    <p:extLst>
      <p:ext uri="{BB962C8B-B14F-4D97-AF65-F5344CB8AC3E}">
        <p14:creationId xmlns:p14="http://schemas.microsoft.com/office/powerpoint/2010/main" val="1302337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11E7A6C-CC07-7042-6B0F-BCB27534A909}"/>
              </a:ext>
            </a:extLst>
          </p:cNvPr>
          <p:cNvSpPr>
            <a:spLocks noGrp="1"/>
          </p:cNvSpPr>
          <p:nvPr>
            <p:ph type="sldNum" sz="quarter" idx="12"/>
          </p:nvPr>
        </p:nvSpPr>
        <p:spPr/>
        <p:txBody>
          <a:bodyPr/>
          <a:lstStyle/>
          <a:p>
            <a:fld id="{3B51457F-FD77-4111-9A48-35502B2CAF2B}" type="slidenum">
              <a:rPr lang="fr-FR" smtClean="0"/>
              <a:t>13</a:t>
            </a:fld>
            <a:endParaRPr lang="fr-FR"/>
          </a:p>
        </p:txBody>
      </p:sp>
      <p:pic>
        <p:nvPicPr>
          <p:cNvPr id="4098" name="Picture 2" descr="Cérémonie de remise des prix du concours national de la Résistance et de la  déportation 2022-2023 | Ministère de l'Éducation nationale">
            <a:extLst>
              <a:ext uri="{FF2B5EF4-FFF2-40B4-BE49-F238E27FC236}">
                <a16:creationId xmlns:a16="http://schemas.microsoft.com/office/drawing/2014/main" id="{BBF07E89-FE4F-67AF-3B35-F557496BD5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810" y="0"/>
            <a:ext cx="10930379" cy="595478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87F52B68-8D85-FD90-795B-6DD74B9038BA}"/>
              </a:ext>
            </a:extLst>
          </p:cNvPr>
          <p:cNvSpPr txBox="1"/>
          <p:nvPr/>
        </p:nvSpPr>
        <p:spPr>
          <a:xfrm>
            <a:off x="3921551" y="6268825"/>
            <a:ext cx="4204354" cy="369332"/>
          </a:xfrm>
          <a:prstGeom prst="rect">
            <a:avLst/>
          </a:prstGeom>
          <a:noFill/>
        </p:spPr>
        <p:txBody>
          <a:bodyPr wrap="square" rtlCol="0">
            <a:spAutoFit/>
          </a:bodyPr>
          <a:lstStyle/>
          <a:p>
            <a:r>
              <a:rPr lang="fr-FR" dirty="0"/>
              <a:t>Remise des prix du CNRD à Paris, 2024</a:t>
            </a:r>
          </a:p>
        </p:txBody>
      </p:sp>
    </p:spTree>
    <p:extLst>
      <p:ext uri="{BB962C8B-B14F-4D97-AF65-F5344CB8AC3E}">
        <p14:creationId xmlns:p14="http://schemas.microsoft.com/office/powerpoint/2010/main" val="4230734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B372FB-8AC4-F343-F87F-66A114CD7542}"/>
              </a:ext>
            </a:extLst>
          </p:cNvPr>
          <p:cNvSpPr>
            <a:spLocks noGrp="1"/>
          </p:cNvSpPr>
          <p:nvPr>
            <p:ph type="title"/>
          </p:nvPr>
        </p:nvSpPr>
        <p:spPr>
          <a:xfrm>
            <a:off x="1185691" y="519449"/>
            <a:ext cx="10178322" cy="1031636"/>
          </a:xfrm>
        </p:spPr>
        <p:txBody>
          <a:bodyPr/>
          <a:lstStyle/>
          <a:p>
            <a:r>
              <a:rPr lang="fr-FR" dirty="0"/>
              <a:t>Calendrier </a:t>
            </a:r>
          </a:p>
        </p:txBody>
      </p:sp>
      <p:pic>
        <p:nvPicPr>
          <p:cNvPr id="5" name="Espace réservé du contenu 4" descr="Chronomètre">
            <a:extLst>
              <a:ext uri="{FF2B5EF4-FFF2-40B4-BE49-F238E27FC236}">
                <a16:creationId xmlns:a16="http://schemas.microsoft.com/office/drawing/2014/main" id="{3036DD84-E165-B3AB-4FAC-01F1AF93A5A4}"/>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4984951" y="189768"/>
            <a:ext cx="1111049" cy="1111049"/>
          </a:xfrm>
        </p:spPr>
      </p:pic>
      <p:sp>
        <p:nvSpPr>
          <p:cNvPr id="6" name="ZoneTexte 5">
            <a:extLst>
              <a:ext uri="{FF2B5EF4-FFF2-40B4-BE49-F238E27FC236}">
                <a16:creationId xmlns:a16="http://schemas.microsoft.com/office/drawing/2014/main" id="{2D59058E-D9ED-48EE-FD3D-EA8B83CB9E29}"/>
              </a:ext>
            </a:extLst>
          </p:cNvPr>
          <p:cNvSpPr txBox="1"/>
          <p:nvPr/>
        </p:nvSpPr>
        <p:spPr>
          <a:xfrm>
            <a:off x="1185691" y="1551085"/>
            <a:ext cx="10531827" cy="4893647"/>
          </a:xfrm>
          <a:prstGeom prst="rect">
            <a:avLst/>
          </a:prstGeom>
          <a:noFill/>
        </p:spPr>
        <p:txBody>
          <a:bodyPr wrap="square" rtlCol="0">
            <a:spAutoFit/>
          </a:bodyPr>
          <a:lstStyle/>
          <a:p>
            <a:pPr marL="342900" indent="-342900">
              <a:buFontTx/>
              <a:buChar char="-"/>
            </a:pPr>
            <a:r>
              <a:rPr lang="fr-FR" sz="2400" dirty="0">
                <a:highlight>
                  <a:srgbClr val="FFFF00"/>
                </a:highlight>
              </a:rPr>
              <a:t>Janvier-février 2026 : fin des inscriptions des candidats </a:t>
            </a:r>
            <a:r>
              <a:rPr lang="fr-FR" sz="2400" dirty="0"/>
              <a:t>(les enseignants inscrivent les élèves sur l’appli ADAGE via l’intranet académique).</a:t>
            </a:r>
          </a:p>
          <a:p>
            <a:pPr marL="342900" indent="-342900">
              <a:buFontTx/>
              <a:buChar char="-"/>
            </a:pPr>
            <a:r>
              <a:rPr lang="fr-FR" sz="2400" dirty="0"/>
              <a:t>Fin mars :   </a:t>
            </a:r>
          </a:p>
          <a:p>
            <a:pPr marL="342900" indent="-342900">
              <a:buFont typeface="Wingdings" panose="05000000000000000000" pitchFamily="2" charset="2"/>
              <a:buChar char="v"/>
            </a:pPr>
            <a:r>
              <a:rPr lang="fr-FR" sz="2400" dirty="0"/>
              <a:t> 	24 mars 2026 : devoir individuel en classe (3h) </a:t>
            </a:r>
          </a:p>
          <a:p>
            <a:pPr marL="342900" indent="-342900">
              <a:buFont typeface="Wingdings" panose="05000000000000000000" pitchFamily="2" charset="2"/>
              <a:buChar char="v"/>
            </a:pPr>
            <a:r>
              <a:rPr lang="fr-FR" sz="2400" dirty="0"/>
              <a:t>Avant le vendredi </a:t>
            </a:r>
            <a:r>
              <a:rPr lang="fr-FR" sz="2400" dirty="0">
                <a:highlight>
                  <a:srgbClr val="FFFF00"/>
                </a:highlight>
              </a:rPr>
              <a:t>27 mars 2026 </a:t>
            </a:r>
            <a:r>
              <a:rPr lang="fr-FR" sz="2400" dirty="0"/>
              <a:t>: envoi des projets</a:t>
            </a:r>
          </a:p>
          <a:p>
            <a:pPr marL="342900" indent="-342900">
              <a:buFontTx/>
              <a:buChar char="-"/>
            </a:pPr>
            <a:r>
              <a:rPr lang="fr-FR" sz="2400" dirty="0"/>
              <a:t>Avril 2026 : correction des travaux par les jurys académiques</a:t>
            </a:r>
          </a:p>
          <a:p>
            <a:pPr marL="342900" indent="-342900">
              <a:buFontTx/>
              <a:buChar char="-"/>
            </a:pPr>
            <a:r>
              <a:rPr lang="fr-FR" sz="2400" dirty="0">
                <a:highlight>
                  <a:srgbClr val="FFFF00"/>
                </a:highlight>
              </a:rPr>
              <a:t>Mai 2026 </a:t>
            </a:r>
            <a:r>
              <a:rPr lang="fr-FR" sz="2400" dirty="0"/>
              <a:t>: remise des prix locaux et transmission des meilleurs travaux au ministère</a:t>
            </a:r>
          </a:p>
          <a:p>
            <a:pPr marL="342900" indent="-342900">
              <a:buFontTx/>
              <a:buChar char="-"/>
            </a:pPr>
            <a:r>
              <a:rPr lang="fr-FR" sz="2400" dirty="0"/>
              <a:t>Été 2026 : évaluation des travaux transmis par les académies </a:t>
            </a:r>
          </a:p>
          <a:p>
            <a:pPr marL="342900" indent="-342900">
              <a:buFontTx/>
              <a:buChar char="-"/>
            </a:pPr>
            <a:r>
              <a:rPr lang="fr-FR" sz="2400" dirty="0"/>
              <a:t>Fin septembre 2026 : établissement du palmarès national et publication du palmarès national en octobre 2026</a:t>
            </a:r>
          </a:p>
          <a:p>
            <a:pPr marL="342900" indent="-342900">
              <a:buFontTx/>
              <a:buChar char="-"/>
            </a:pPr>
            <a:r>
              <a:rPr lang="fr-FR" sz="2400" dirty="0"/>
              <a:t>Décembre-janvier 2026 : cérémonie de remise nationale des prix à Paris</a:t>
            </a:r>
          </a:p>
          <a:p>
            <a:pPr marL="342900" indent="-342900">
              <a:buFontTx/>
              <a:buChar char="-"/>
            </a:pPr>
            <a:endParaRPr lang="fr-FR" sz="2400" dirty="0"/>
          </a:p>
        </p:txBody>
      </p:sp>
      <p:sp>
        <p:nvSpPr>
          <p:cNvPr id="7" name="Espace réservé du numéro de diapositive 6">
            <a:extLst>
              <a:ext uri="{FF2B5EF4-FFF2-40B4-BE49-F238E27FC236}">
                <a16:creationId xmlns:a16="http://schemas.microsoft.com/office/drawing/2014/main" id="{25F00F85-998F-7FDB-CC33-2C6B9170F3B8}"/>
              </a:ext>
            </a:extLst>
          </p:cNvPr>
          <p:cNvSpPr>
            <a:spLocks noGrp="1"/>
          </p:cNvSpPr>
          <p:nvPr>
            <p:ph type="sldNum" sz="quarter" idx="12"/>
          </p:nvPr>
        </p:nvSpPr>
        <p:spPr/>
        <p:txBody>
          <a:bodyPr/>
          <a:lstStyle/>
          <a:p>
            <a:fld id="{3B51457F-FD77-4111-9A48-35502B2CAF2B}" type="slidenum">
              <a:rPr lang="fr-FR" smtClean="0"/>
              <a:t>14</a:t>
            </a:fld>
            <a:endParaRPr lang="fr-FR"/>
          </a:p>
        </p:txBody>
      </p:sp>
    </p:spTree>
    <p:extLst>
      <p:ext uri="{BB962C8B-B14F-4D97-AF65-F5344CB8AC3E}">
        <p14:creationId xmlns:p14="http://schemas.microsoft.com/office/powerpoint/2010/main" val="3283822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F1B83F-912E-C4FC-265C-35147C86D9AF}"/>
              </a:ext>
            </a:extLst>
          </p:cNvPr>
          <p:cNvSpPr>
            <a:spLocks noGrp="1"/>
          </p:cNvSpPr>
          <p:nvPr>
            <p:ph type="title"/>
          </p:nvPr>
        </p:nvSpPr>
        <p:spPr>
          <a:xfrm>
            <a:off x="2158216" y="626940"/>
            <a:ext cx="8163611" cy="869023"/>
          </a:xfrm>
        </p:spPr>
        <p:txBody>
          <a:bodyPr>
            <a:normAutofit fontScale="90000"/>
          </a:bodyPr>
          <a:lstStyle/>
          <a:p>
            <a:r>
              <a:rPr lang="fr-FR" cap="none" dirty="0">
                <a:solidFill>
                  <a:schemeClr val="accent1">
                    <a:lumMod val="75000"/>
                  </a:schemeClr>
                </a:solidFill>
              </a:rPr>
              <a:t>C’est vous qui  faîtes l’histoire</a:t>
            </a:r>
          </a:p>
        </p:txBody>
      </p:sp>
      <p:sp>
        <p:nvSpPr>
          <p:cNvPr id="4" name="Espace réservé du numéro de diapositive 3">
            <a:extLst>
              <a:ext uri="{FF2B5EF4-FFF2-40B4-BE49-F238E27FC236}">
                <a16:creationId xmlns:a16="http://schemas.microsoft.com/office/drawing/2014/main" id="{023528DB-8934-7D2A-0B39-24054AC603F9}"/>
              </a:ext>
            </a:extLst>
          </p:cNvPr>
          <p:cNvSpPr>
            <a:spLocks noGrp="1"/>
          </p:cNvSpPr>
          <p:nvPr>
            <p:ph type="sldNum" sz="quarter" idx="12"/>
          </p:nvPr>
        </p:nvSpPr>
        <p:spPr/>
        <p:txBody>
          <a:bodyPr/>
          <a:lstStyle/>
          <a:p>
            <a:fld id="{3B51457F-FD77-4111-9A48-35502B2CAF2B}" type="slidenum">
              <a:rPr lang="fr-FR" smtClean="0"/>
              <a:t>15</a:t>
            </a:fld>
            <a:endParaRPr lang="fr-FR"/>
          </a:p>
        </p:txBody>
      </p:sp>
      <p:sp>
        <p:nvSpPr>
          <p:cNvPr id="5" name="ZoneTexte 4">
            <a:extLst>
              <a:ext uri="{FF2B5EF4-FFF2-40B4-BE49-F238E27FC236}">
                <a16:creationId xmlns:a16="http://schemas.microsoft.com/office/drawing/2014/main" id="{C4DA7D45-BE29-30EA-B65F-B627FCABCF9D}"/>
              </a:ext>
            </a:extLst>
          </p:cNvPr>
          <p:cNvSpPr txBox="1"/>
          <p:nvPr/>
        </p:nvSpPr>
        <p:spPr>
          <a:xfrm>
            <a:off x="1300897" y="1706745"/>
            <a:ext cx="9878247" cy="4524315"/>
          </a:xfrm>
          <a:prstGeom prst="rect">
            <a:avLst/>
          </a:prstGeom>
          <a:noFill/>
        </p:spPr>
        <p:txBody>
          <a:bodyPr wrap="square" rtlCol="0">
            <a:spAutoFit/>
          </a:bodyPr>
          <a:lstStyle/>
          <a:p>
            <a:pPr algn="just"/>
            <a:r>
              <a:rPr lang="fr-FR" sz="2400" dirty="0"/>
              <a:t>	« Puisse ce thème 2025-2026 du CNRD convaincre les élèves de France et des établissements français à l’étranger, avec leurs professeurs et les communautés éducatives, avec leurs familles et la société tout entière, </a:t>
            </a:r>
            <a:r>
              <a:rPr lang="fr-FR" sz="2400" b="1" dirty="0"/>
              <a:t>que la recherche historique qu’ils pratiquent est un acte de vérité, voire une réparation.</a:t>
            </a:r>
            <a:r>
              <a:rPr lang="fr-FR" sz="2400" dirty="0"/>
              <a:t> Les fondations mémorielles, les associations du souvenir, les centres patrimoniaux et archivistiques, les musées et les bibliothèques, toutes les institutions nombreuses qui œuvrent au concours, sauront les aider et leur apporter les sources et les savoirs nécessaires. </a:t>
            </a:r>
            <a:r>
              <a:rPr lang="fr-FR" sz="2400" b="1" dirty="0"/>
              <a:t>Ainsi, de jeunes historiennes, de jeunes historiens se révéleront </a:t>
            </a:r>
            <a:r>
              <a:rPr lang="fr-FR" sz="2400" dirty="0"/>
              <a:t>». </a:t>
            </a:r>
          </a:p>
          <a:p>
            <a:endParaRPr lang="fr-FR" sz="2400" i="1" dirty="0"/>
          </a:p>
          <a:p>
            <a:pPr algn="just"/>
            <a:r>
              <a:rPr lang="fr-FR" sz="2400" i="1" dirty="0"/>
              <a:t>Vincent </a:t>
            </a:r>
            <a:r>
              <a:rPr lang="fr-FR" sz="2400" i="1" dirty="0" err="1"/>
              <a:t>Duclert</a:t>
            </a:r>
            <a:r>
              <a:rPr lang="fr-FR" sz="2400" i="1" dirty="0"/>
              <a:t>, président du collège national des correcteurs du CNRD. Lettre de cadrage 2025-2026.</a:t>
            </a:r>
          </a:p>
        </p:txBody>
      </p:sp>
    </p:spTree>
    <p:extLst>
      <p:ext uri="{BB962C8B-B14F-4D97-AF65-F5344CB8AC3E}">
        <p14:creationId xmlns:p14="http://schemas.microsoft.com/office/powerpoint/2010/main" val="840015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A3B192-FFAD-EEDA-31FC-413E6C5BF187}"/>
              </a:ext>
            </a:extLst>
          </p:cNvPr>
          <p:cNvSpPr>
            <a:spLocks noGrp="1"/>
          </p:cNvSpPr>
          <p:nvPr>
            <p:ph type="title"/>
          </p:nvPr>
        </p:nvSpPr>
        <p:spPr>
          <a:xfrm>
            <a:off x="1251678" y="332520"/>
            <a:ext cx="4844322" cy="904974"/>
          </a:xfrm>
        </p:spPr>
        <p:txBody>
          <a:bodyPr/>
          <a:lstStyle/>
          <a:p>
            <a:r>
              <a:rPr lang="fr-FR" dirty="0"/>
              <a:t>Thème annuel :</a:t>
            </a:r>
          </a:p>
        </p:txBody>
      </p:sp>
      <p:sp>
        <p:nvSpPr>
          <p:cNvPr id="3" name="Espace réservé du contenu 2">
            <a:extLst>
              <a:ext uri="{FF2B5EF4-FFF2-40B4-BE49-F238E27FC236}">
                <a16:creationId xmlns:a16="http://schemas.microsoft.com/office/drawing/2014/main" id="{E09E332B-05DD-83B5-A499-5757E3452008}"/>
              </a:ext>
            </a:extLst>
          </p:cNvPr>
          <p:cNvSpPr>
            <a:spLocks noGrp="1"/>
          </p:cNvSpPr>
          <p:nvPr>
            <p:ph idx="1"/>
          </p:nvPr>
        </p:nvSpPr>
        <p:spPr>
          <a:xfrm>
            <a:off x="1006839" y="1237494"/>
            <a:ext cx="10616410" cy="2304853"/>
          </a:xfrm>
        </p:spPr>
        <p:txBody>
          <a:bodyPr>
            <a:normAutofit/>
          </a:bodyPr>
          <a:lstStyle/>
          <a:p>
            <a:pPr marL="0" indent="0" algn="ctr">
              <a:buNone/>
            </a:pPr>
            <a:r>
              <a:rPr lang="fr-FR" sz="4000" dirty="0"/>
              <a:t>« La fin de la Shoah et de l’univers concentrationnaire nazi. Survivre, témoigner, juger (1944-1948). »</a:t>
            </a:r>
          </a:p>
        </p:txBody>
      </p:sp>
      <p:pic>
        <p:nvPicPr>
          <p:cNvPr id="2050" name="Picture 2" descr="Des femmes dans leur baraquement après la libération du camp de concentration d'Auschwitz en janvier 1945. ©AFP - AFP">
            <a:extLst>
              <a:ext uri="{FF2B5EF4-FFF2-40B4-BE49-F238E27FC236}">
                <a16:creationId xmlns:a16="http://schemas.microsoft.com/office/drawing/2014/main" id="{2FA2A4E9-E952-5E49-68F7-D95BE47940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523" y="3926365"/>
            <a:ext cx="5173473" cy="2931635"/>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6E0F8C77-0865-2792-651B-F71473E40CC4}"/>
              </a:ext>
            </a:extLst>
          </p:cNvPr>
          <p:cNvSpPr txBox="1"/>
          <p:nvPr/>
        </p:nvSpPr>
        <p:spPr>
          <a:xfrm>
            <a:off x="859945" y="3369763"/>
            <a:ext cx="4583784" cy="523220"/>
          </a:xfrm>
          <a:prstGeom prst="rect">
            <a:avLst/>
          </a:prstGeom>
          <a:noFill/>
        </p:spPr>
        <p:txBody>
          <a:bodyPr wrap="square" rtlCol="0">
            <a:spAutoFit/>
          </a:bodyPr>
          <a:lstStyle/>
          <a:p>
            <a:r>
              <a:rPr lang="fr-FR" sz="1400" i="1" dirty="0"/>
              <a:t>Des femmes dans leur baraquement après la libération du camp de concentration d'Auschwitz en janvier 1945. ©AFP - AFP</a:t>
            </a:r>
          </a:p>
        </p:txBody>
      </p:sp>
      <p:sp>
        <p:nvSpPr>
          <p:cNvPr id="5" name="Espace réservé du numéro de diapositive 4">
            <a:extLst>
              <a:ext uri="{FF2B5EF4-FFF2-40B4-BE49-F238E27FC236}">
                <a16:creationId xmlns:a16="http://schemas.microsoft.com/office/drawing/2014/main" id="{E8778E8A-A30C-3A46-B8FF-FD78A5AB72C9}"/>
              </a:ext>
            </a:extLst>
          </p:cNvPr>
          <p:cNvSpPr>
            <a:spLocks noGrp="1"/>
          </p:cNvSpPr>
          <p:nvPr>
            <p:ph type="sldNum" sz="quarter" idx="12"/>
          </p:nvPr>
        </p:nvSpPr>
        <p:spPr/>
        <p:txBody>
          <a:bodyPr/>
          <a:lstStyle/>
          <a:p>
            <a:fld id="{3B51457F-FD77-4111-9A48-35502B2CAF2B}" type="slidenum">
              <a:rPr lang="fr-FR" smtClean="0"/>
              <a:t>2</a:t>
            </a:fld>
            <a:endParaRPr lang="fr-FR"/>
          </a:p>
        </p:txBody>
      </p:sp>
      <p:pic>
        <p:nvPicPr>
          <p:cNvPr id="2052" name="Picture 4">
            <a:extLst>
              <a:ext uri="{FF2B5EF4-FFF2-40B4-BE49-F238E27FC236}">
                <a16:creationId xmlns:a16="http://schemas.microsoft.com/office/drawing/2014/main" id="{8E321A03-5332-40B9-4443-A76BF58592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6129" y="3369763"/>
            <a:ext cx="4340110" cy="3488237"/>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A3D807D0-FCA2-D6EC-066A-3D1C9F612C53}"/>
              </a:ext>
            </a:extLst>
          </p:cNvPr>
          <p:cNvSpPr txBox="1"/>
          <p:nvPr/>
        </p:nvSpPr>
        <p:spPr>
          <a:xfrm>
            <a:off x="6601377" y="3394500"/>
            <a:ext cx="4173460" cy="646331"/>
          </a:xfrm>
          <a:prstGeom prst="rect">
            <a:avLst/>
          </a:prstGeom>
          <a:noFill/>
        </p:spPr>
        <p:txBody>
          <a:bodyPr wrap="square" rtlCol="0">
            <a:spAutoFit/>
          </a:bodyPr>
          <a:lstStyle/>
          <a:p>
            <a:r>
              <a:rPr lang="fr-FR" sz="1200" dirty="0">
                <a:solidFill>
                  <a:schemeClr val="bg1"/>
                </a:solidFill>
              </a:rPr>
              <a:t>Alexandre SUMPF, « Le procès de Nuremberg », Histoire par l'image [en ligne], consulté le 22/10/2025. URL : https://histoire-image.org/etudes/proces-nuremberg</a:t>
            </a:r>
            <a:r>
              <a:rPr lang="fr-FR" sz="1050" i="1" dirty="0">
                <a:solidFill>
                  <a:schemeClr val="bg1"/>
                </a:solidFill>
              </a:rPr>
              <a:t>5</a:t>
            </a:r>
            <a:endParaRPr lang="fr-FR" sz="1400" i="1" dirty="0">
              <a:solidFill>
                <a:schemeClr val="bg1"/>
              </a:solidFill>
            </a:endParaRPr>
          </a:p>
        </p:txBody>
      </p:sp>
    </p:spTree>
    <p:extLst>
      <p:ext uri="{BB962C8B-B14F-4D97-AF65-F5344CB8AC3E}">
        <p14:creationId xmlns:p14="http://schemas.microsoft.com/office/powerpoint/2010/main" val="4147642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9645B1-A453-03D9-2390-9884A6111024}"/>
              </a:ext>
            </a:extLst>
          </p:cNvPr>
          <p:cNvSpPr>
            <a:spLocks noGrp="1"/>
          </p:cNvSpPr>
          <p:nvPr>
            <p:ph type="title"/>
          </p:nvPr>
        </p:nvSpPr>
        <p:spPr>
          <a:xfrm>
            <a:off x="914400" y="232342"/>
            <a:ext cx="10515600" cy="785753"/>
          </a:xfrm>
        </p:spPr>
        <p:txBody>
          <a:bodyPr>
            <a:normAutofit/>
          </a:bodyPr>
          <a:lstStyle/>
          <a:p>
            <a:r>
              <a:rPr lang="fr-FR" sz="4000" cap="none" dirty="0">
                <a:solidFill>
                  <a:schemeClr val="accent1">
                    <a:lumMod val="75000"/>
                  </a:schemeClr>
                </a:solidFill>
              </a:rPr>
              <a:t>Rapide présentation de la lettre de cadrage </a:t>
            </a:r>
          </a:p>
        </p:txBody>
      </p:sp>
      <p:sp>
        <p:nvSpPr>
          <p:cNvPr id="3" name="Espace réservé du contenu 2">
            <a:extLst>
              <a:ext uri="{FF2B5EF4-FFF2-40B4-BE49-F238E27FC236}">
                <a16:creationId xmlns:a16="http://schemas.microsoft.com/office/drawing/2014/main" id="{43D10356-DCA7-E5B7-76E1-E320F49E5537}"/>
              </a:ext>
            </a:extLst>
          </p:cNvPr>
          <p:cNvSpPr>
            <a:spLocks noGrp="1"/>
          </p:cNvSpPr>
          <p:nvPr>
            <p:ph idx="1"/>
          </p:nvPr>
        </p:nvSpPr>
        <p:spPr>
          <a:xfrm>
            <a:off x="452487" y="914399"/>
            <a:ext cx="11547835" cy="5807075"/>
          </a:xfrm>
          <a:solidFill>
            <a:schemeClr val="accent3">
              <a:lumMod val="20000"/>
              <a:lumOff val="80000"/>
            </a:schemeClr>
          </a:solidFill>
          <a:ln>
            <a:solidFill>
              <a:schemeClr val="tx1"/>
            </a:solidFill>
          </a:ln>
        </p:spPr>
        <p:txBody>
          <a:bodyPr>
            <a:normAutofit/>
          </a:bodyPr>
          <a:lstStyle/>
          <a:p>
            <a:pPr marL="0" indent="0" algn="just">
              <a:buNone/>
            </a:pPr>
            <a:r>
              <a:rPr lang="fr-FR" dirty="0"/>
              <a:t>	« La fin de la Shoah et des camps signifie le retour à la vie et au monde des survivants de l’univers concentrationnaire, une infime minorité des déportés. </a:t>
            </a:r>
            <a:r>
              <a:rPr lang="fr-FR" b="1" dirty="0"/>
              <a:t>Survivre</a:t>
            </a:r>
            <a:r>
              <a:rPr lang="fr-FR" dirty="0"/>
              <a:t> demeure pour autant une expérience périlleuse. Le retour à la vie, le rapatriement vers les pays d’origine et son organisation à l’échelle du continent européen ou le choix de gagner une patrie d’adoption sont autant d’épreuves qui frappent des populations vulnérables et souvent esseulées. Les survivants sont confrontés aux défis de la liberté retrouvée. […]</a:t>
            </a:r>
          </a:p>
          <a:p>
            <a:pPr marL="0" indent="0" algn="just">
              <a:buNone/>
            </a:pPr>
            <a:r>
              <a:rPr lang="fr-FR" dirty="0"/>
              <a:t>Survivre est un combat, avant, pendant et après la fin de la Shoah et de l’univers concentrationnaire, motivé par un but essentiel pour le présent et l’avenir. </a:t>
            </a:r>
            <a:r>
              <a:rPr lang="fr-FR" b="1" dirty="0"/>
              <a:t>Témoigner. </a:t>
            </a:r>
            <a:r>
              <a:rPr lang="fr-FR" dirty="0"/>
              <a:t>Il faut témoigner, un acte de fidélité et de dignité pour celles et ceux qui n’ont pas survécu, une promesse qui leur a été faite souvent […] Le témoignage est une nécessité, parfois une impossibilité tant les traumatismes sont insurmontables. Témoigner s’impose pour empêcher que la fin de l’univers concentrationnaire ne s’accompagne de la disparation de la mémoire, de l’abdication de la connaissance, et du renoncement à la répression des crimes nazis. Les survivants de la Shoah tentent de révéler au monde une réalité impensable […]. </a:t>
            </a:r>
          </a:p>
          <a:p>
            <a:pPr marL="0" indent="0" algn="just">
              <a:buNone/>
            </a:pPr>
            <a:r>
              <a:rPr lang="fr-FR" b="1" dirty="0"/>
              <a:t>Juger</a:t>
            </a:r>
            <a:r>
              <a:rPr lang="fr-FR" dirty="0"/>
              <a:t> s’impose au monde libre. L’impératif figure parmi les buts de la guerre alliée dès 1943. Les contemporains conscients des atrocités s’emploient à les documenter méthodiquement. L’objectif est d’amener à leur pénalisation par de nouvelles incriminations, afin de poursuivre les responsables appréhendés ou recherchés ».</a:t>
            </a:r>
          </a:p>
          <a:p>
            <a:pPr marL="0" indent="0" algn="just">
              <a:buNone/>
            </a:pPr>
            <a:endParaRPr lang="fr-FR" dirty="0"/>
          </a:p>
          <a:p>
            <a:pPr marL="0" indent="0" algn="just">
              <a:buNone/>
            </a:pPr>
            <a:endParaRPr lang="fr-FR" dirty="0"/>
          </a:p>
        </p:txBody>
      </p:sp>
      <p:sp>
        <p:nvSpPr>
          <p:cNvPr id="4" name="Espace réservé du numéro de diapositive 3">
            <a:extLst>
              <a:ext uri="{FF2B5EF4-FFF2-40B4-BE49-F238E27FC236}">
                <a16:creationId xmlns:a16="http://schemas.microsoft.com/office/drawing/2014/main" id="{A3CA00E6-CF1C-3A72-BD13-1036777209DD}"/>
              </a:ext>
            </a:extLst>
          </p:cNvPr>
          <p:cNvSpPr>
            <a:spLocks noGrp="1"/>
          </p:cNvSpPr>
          <p:nvPr>
            <p:ph type="sldNum" sz="quarter" idx="12"/>
          </p:nvPr>
        </p:nvSpPr>
        <p:spPr/>
        <p:txBody>
          <a:bodyPr/>
          <a:lstStyle/>
          <a:p>
            <a:fld id="{3B51457F-FD77-4111-9A48-35502B2CAF2B}" type="slidenum">
              <a:rPr lang="fr-FR" smtClean="0"/>
              <a:t>3</a:t>
            </a:fld>
            <a:endParaRPr lang="fr-FR"/>
          </a:p>
        </p:txBody>
      </p:sp>
      <p:sp>
        <p:nvSpPr>
          <p:cNvPr id="5" name="ZoneTexte 4">
            <a:extLst>
              <a:ext uri="{FF2B5EF4-FFF2-40B4-BE49-F238E27FC236}">
                <a16:creationId xmlns:a16="http://schemas.microsoft.com/office/drawing/2014/main" id="{4545577B-CBF9-B295-C2B7-6700D8B0C865}"/>
              </a:ext>
            </a:extLst>
          </p:cNvPr>
          <p:cNvSpPr txBox="1"/>
          <p:nvPr/>
        </p:nvSpPr>
        <p:spPr>
          <a:xfrm>
            <a:off x="5712643" y="6259809"/>
            <a:ext cx="5194169" cy="307777"/>
          </a:xfrm>
          <a:prstGeom prst="rect">
            <a:avLst/>
          </a:prstGeom>
          <a:noFill/>
        </p:spPr>
        <p:txBody>
          <a:bodyPr wrap="square" rtlCol="0">
            <a:spAutoFit/>
          </a:bodyPr>
          <a:lstStyle/>
          <a:p>
            <a:pPr algn="just"/>
            <a:r>
              <a:rPr lang="fr-FR" sz="1400" i="1" dirty="0"/>
              <a:t>Vincent </a:t>
            </a:r>
            <a:r>
              <a:rPr lang="fr-FR" sz="1400" i="1" dirty="0" err="1"/>
              <a:t>Duclert</a:t>
            </a:r>
            <a:r>
              <a:rPr lang="fr-FR" sz="1400" i="1" dirty="0"/>
              <a:t>, président du collège national des correcteurs du CNRD. </a:t>
            </a:r>
          </a:p>
        </p:txBody>
      </p:sp>
    </p:spTree>
    <p:extLst>
      <p:ext uri="{BB962C8B-B14F-4D97-AF65-F5344CB8AC3E}">
        <p14:creationId xmlns:p14="http://schemas.microsoft.com/office/powerpoint/2010/main" val="147792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2AE84-80A3-33E4-EA90-A74DB28F075D}"/>
              </a:ext>
            </a:extLst>
          </p:cNvPr>
          <p:cNvSpPr>
            <a:spLocks noGrp="1"/>
          </p:cNvSpPr>
          <p:nvPr>
            <p:ph type="title"/>
          </p:nvPr>
        </p:nvSpPr>
        <p:spPr>
          <a:xfrm>
            <a:off x="979344" y="344678"/>
            <a:ext cx="10722990" cy="1492132"/>
          </a:xfrm>
        </p:spPr>
        <p:txBody>
          <a:bodyPr/>
          <a:lstStyle/>
          <a:p>
            <a:r>
              <a:rPr lang="fr-FR" cap="none" dirty="0"/>
              <a:t>2 façons de participer au concours : </a:t>
            </a:r>
          </a:p>
        </p:txBody>
      </p:sp>
      <p:sp>
        <p:nvSpPr>
          <p:cNvPr id="3" name="Espace réservé du contenu 2">
            <a:extLst>
              <a:ext uri="{FF2B5EF4-FFF2-40B4-BE49-F238E27FC236}">
                <a16:creationId xmlns:a16="http://schemas.microsoft.com/office/drawing/2014/main" id="{F1D19D49-8E4F-86EC-4674-6E6EF2EDA427}"/>
              </a:ext>
            </a:extLst>
          </p:cNvPr>
          <p:cNvSpPr>
            <a:spLocks noGrp="1"/>
          </p:cNvSpPr>
          <p:nvPr>
            <p:ph idx="1"/>
          </p:nvPr>
        </p:nvSpPr>
        <p:spPr>
          <a:xfrm>
            <a:off x="2271859" y="1836810"/>
            <a:ext cx="9511645" cy="3970101"/>
          </a:xfrm>
        </p:spPr>
        <p:txBody>
          <a:bodyPr>
            <a:normAutofit fontScale="92500" lnSpcReduction="20000"/>
          </a:bodyPr>
          <a:lstStyle/>
          <a:p>
            <a:pPr algn="just"/>
            <a:r>
              <a:rPr lang="fr-FR" sz="3200" dirty="0"/>
              <a:t>1- Rédaction d’un </a:t>
            </a:r>
            <a:r>
              <a:rPr lang="fr-FR" sz="3200" b="1" dirty="0"/>
              <a:t>devoir individuel en classe </a:t>
            </a:r>
            <a:r>
              <a:rPr lang="fr-FR" sz="3200" dirty="0"/>
              <a:t>d’une durée de 3h, portant sur un sujet défini dans le cadre du thème annuel. (Date : </a:t>
            </a:r>
            <a:r>
              <a:rPr lang="fr-FR" sz="3200" dirty="0">
                <a:highlight>
                  <a:srgbClr val="FFFF00"/>
                </a:highlight>
              </a:rPr>
              <a:t>24 mars 2026</a:t>
            </a:r>
            <a:r>
              <a:rPr lang="fr-FR" sz="3200" dirty="0"/>
              <a:t>)</a:t>
            </a:r>
          </a:p>
          <a:p>
            <a:pPr marL="0" indent="0" algn="just">
              <a:buNone/>
            </a:pPr>
            <a:endParaRPr lang="fr-FR" sz="3200" dirty="0"/>
          </a:p>
          <a:p>
            <a:pPr marL="0" indent="0" algn="just">
              <a:buNone/>
            </a:pPr>
            <a:endParaRPr lang="fr-FR" sz="3200" dirty="0"/>
          </a:p>
          <a:p>
            <a:pPr algn="just"/>
            <a:r>
              <a:rPr lang="fr-FR" sz="3200" dirty="0"/>
              <a:t>2- Réalisation d’un </a:t>
            </a:r>
            <a:r>
              <a:rPr lang="fr-FR" sz="3200" b="1" dirty="0"/>
              <a:t>travail collectif </a:t>
            </a:r>
            <a:r>
              <a:rPr lang="fr-FR" sz="3200" dirty="0"/>
              <a:t>pouvant prendre différentes formes et portant sur le thème annuel (Date : A rendre avant le </a:t>
            </a:r>
            <a:r>
              <a:rPr lang="fr-FR" sz="3200" dirty="0">
                <a:highlight>
                  <a:srgbClr val="FFFF00"/>
                </a:highlight>
              </a:rPr>
              <a:t>27 mars 2026</a:t>
            </a:r>
            <a:r>
              <a:rPr lang="fr-FR" sz="3200" dirty="0"/>
              <a:t>).</a:t>
            </a:r>
          </a:p>
        </p:txBody>
      </p:sp>
      <p:pic>
        <p:nvPicPr>
          <p:cNvPr id="5" name="Graphique 4" descr="Avis des clients (droite à gauche)">
            <a:extLst>
              <a:ext uri="{FF2B5EF4-FFF2-40B4-BE49-F238E27FC236}">
                <a16:creationId xmlns:a16="http://schemas.microsoft.com/office/drawing/2014/main" id="{7489F47F-DBCC-4187-8AE0-716EEE7C90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8402" y="4399022"/>
            <a:ext cx="914400" cy="914400"/>
          </a:xfrm>
          <a:prstGeom prst="rect">
            <a:avLst/>
          </a:prstGeom>
        </p:spPr>
      </p:pic>
      <p:pic>
        <p:nvPicPr>
          <p:cNvPr id="7" name="Graphique 6" descr="Personne en train de manger">
            <a:extLst>
              <a:ext uri="{FF2B5EF4-FFF2-40B4-BE49-F238E27FC236}">
                <a16:creationId xmlns:a16="http://schemas.microsoft.com/office/drawing/2014/main" id="{5126DE2B-9079-7C9C-488F-457FDD6FD1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8402" y="1836810"/>
            <a:ext cx="914400" cy="914400"/>
          </a:xfrm>
          <a:prstGeom prst="rect">
            <a:avLst/>
          </a:prstGeom>
        </p:spPr>
      </p:pic>
      <p:sp>
        <p:nvSpPr>
          <p:cNvPr id="8" name="Espace réservé du numéro de diapositive 7">
            <a:extLst>
              <a:ext uri="{FF2B5EF4-FFF2-40B4-BE49-F238E27FC236}">
                <a16:creationId xmlns:a16="http://schemas.microsoft.com/office/drawing/2014/main" id="{94EC548B-801E-61F7-8150-F21BC0FCDBDD}"/>
              </a:ext>
            </a:extLst>
          </p:cNvPr>
          <p:cNvSpPr>
            <a:spLocks noGrp="1"/>
          </p:cNvSpPr>
          <p:nvPr>
            <p:ph type="sldNum" sz="quarter" idx="12"/>
          </p:nvPr>
        </p:nvSpPr>
        <p:spPr/>
        <p:txBody>
          <a:bodyPr/>
          <a:lstStyle/>
          <a:p>
            <a:fld id="{3B51457F-FD77-4111-9A48-35502B2CAF2B}" type="slidenum">
              <a:rPr lang="fr-FR" smtClean="0"/>
              <a:t>4</a:t>
            </a:fld>
            <a:endParaRPr lang="fr-FR"/>
          </a:p>
        </p:txBody>
      </p:sp>
    </p:spTree>
    <p:extLst>
      <p:ext uri="{BB962C8B-B14F-4D97-AF65-F5344CB8AC3E}">
        <p14:creationId xmlns:p14="http://schemas.microsoft.com/office/powerpoint/2010/main" val="2723136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11E85F5-61BA-50F5-C900-E9376E55CD1C}"/>
              </a:ext>
            </a:extLst>
          </p:cNvPr>
          <p:cNvSpPr>
            <a:spLocks noGrp="1"/>
          </p:cNvSpPr>
          <p:nvPr>
            <p:ph idx="1"/>
          </p:nvPr>
        </p:nvSpPr>
        <p:spPr>
          <a:xfrm>
            <a:off x="1084082" y="150829"/>
            <a:ext cx="10784264" cy="6400800"/>
          </a:xfrm>
        </p:spPr>
        <p:txBody>
          <a:bodyPr>
            <a:normAutofit fontScale="92500" lnSpcReduction="10000"/>
          </a:bodyPr>
          <a:lstStyle/>
          <a:p>
            <a:pPr marL="0" indent="0" algn="just">
              <a:buNone/>
            </a:pPr>
            <a:r>
              <a:rPr lang="fr-FR" sz="2400" b="1" dirty="0">
                <a:sym typeface="Wingdings" panose="05000000000000000000" pitchFamily="2" charset="2"/>
              </a:rPr>
              <a:t></a:t>
            </a:r>
            <a:r>
              <a:rPr lang="fr-FR" sz="2400" b="1" dirty="0">
                <a:highlight>
                  <a:srgbClr val="FFFF00"/>
                </a:highlight>
                <a:sym typeface="Wingdings" panose="05000000000000000000" pitchFamily="2" charset="2"/>
              </a:rPr>
              <a:t>Contraintes concernant l</a:t>
            </a:r>
            <a:r>
              <a:rPr lang="fr-FR" sz="2400" b="1" dirty="0">
                <a:highlight>
                  <a:srgbClr val="FFFF00"/>
                </a:highlight>
              </a:rPr>
              <a:t>a 2</a:t>
            </a:r>
            <a:r>
              <a:rPr lang="fr-FR" sz="2400" b="1" baseline="30000" dirty="0">
                <a:highlight>
                  <a:srgbClr val="FFFF00"/>
                </a:highlight>
              </a:rPr>
              <a:t>ème</a:t>
            </a:r>
            <a:r>
              <a:rPr lang="fr-FR" sz="2400" b="1" dirty="0">
                <a:highlight>
                  <a:srgbClr val="FFFF00"/>
                </a:highlight>
              </a:rPr>
              <a:t> catégorie (production collective) : </a:t>
            </a:r>
          </a:p>
          <a:p>
            <a:pPr algn="just"/>
            <a:r>
              <a:rPr lang="fr-FR" b="1" dirty="0"/>
              <a:t>Groupes</a:t>
            </a:r>
            <a:r>
              <a:rPr lang="fr-FR" dirty="0"/>
              <a:t> : 2 élèves minimum</a:t>
            </a:r>
          </a:p>
          <a:p>
            <a:pPr algn="just"/>
            <a:r>
              <a:rPr lang="fr-FR" b="1" dirty="0"/>
              <a:t>Exemple de types de travaux </a:t>
            </a:r>
            <a:r>
              <a:rPr lang="fr-FR" dirty="0"/>
              <a:t>: </a:t>
            </a:r>
          </a:p>
          <a:p>
            <a:pPr algn="just">
              <a:buFontTx/>
              <a:buChar char="-"/>
            </a:pPr>
            <a:r>
              <a:rPr lang="fr-FR" sz="2400" dirty="0"/>
              <a:t>un mémoire illustré, </a:t>
            </a:r>
          </a:p>
          <a:p>
            <a:pPr algn="just">
              <a:buFontTx/>
              <a:buChar char="-"/>
            </a:pPr>
            <a:r>
              <a:rPr lang="fr-FR" sz="2400" dirty="0"/>
              <a:t>un journal, </a:t>
            </a:r>
          </a:p>
          <a:p>
            <a:pPr algn="just">
              <a:buFontTx/>
              <a:buChar char="-"/>
            </a:pPr>
            <a:r>
              <a:rPr lang="fr-FR" sz="2400" dirty="0"/>
              <a:t>une BD, </a:t>
            </a:r>
          </a:p>
          <a:p>
            <a:pPr algn="just">
              <a:buFontTx/>
              <a:buChar char="-"/>
            </a:pPr>
            <a:r>
              <a:rPr lang="fr-FR" sz="2400" dirty="0"/>
              <a:t>un dossier manuscrit, </a:t>
            </a:r>
          </a:p>
          <a:p>
            <a:pPr algn="just">
              <a:buFontTx/>
              <a:buChar char="-"/>
            </a:pPr>
            <a:r>
              <a:rPr lang="fr-FR" sz="2400" dirty="0"/>
              <a:t>une présentation numérique interactive (diapo, livre numérique…), </a:t>
            </a:r>
          </a:p>
          <a:p>
            <a:pPr algn="just">
              <a:buFontTx/>
              <a:buChar char="-"/>
            </a:pPr>
            <a:r>
              <a:rPr lang="fr-FR" sz="2400" dirty="0"/>
              <a:t>un film (durée : 20 min max, générique inclus), </a:t>
            </a:r>
          </a:p>
          <a:p>
            <a:pPr algn="just">
              <a:buFontTx/>
              <a:buChar char="-"/>
            </a:pPr>
            <a:r>
              <a:rPr lang="fr-FR" sz="2400" dirty="0"/>
              <a:t>des documents sonores qui accompagnent la production principale (durée max : 10 min tout inclus), </a:t>
            </a:r>
          </a:p>
          <a:p>
            <a:pPr algn="just">
              <a:buFontTx/>
              <a:buChar char="-"/>
            </a:pPr>
            <a:r>
              <a:rPr lang="fr-FR" sz="2400" dirty="0"/>
              <a:t>un panneau d’exposition (colis : 50cm max pour la hauteur, longueur, largeur et 10kg max), </a:t>
            </a:r>
          </a:p>
          <a:p>
            <a:pPr algn="just">
              <a:buFontTx/>
              <a:buChar char="-"/>
            </a:pPr>
            <a:r>
              <a:rPr lang="fr-FR" sz="2400" dirty="0"/>
              <a:t>jeux de société, </a:t>
            </a:r>
          </a:p>
          <a:p>
            <a:pPr algn="just">
              <a:buFontTx/>
              <a:buChar char="-"/>
            </a:pPr>
            <a:r>
              <a:rPr lang="fr-FR" sz="2400" dirty="0"/>
              <a:t>œuvre artistique…(filmée ou photographiée si l’envoi par colis dépasse les normes établies).</a:t>
            </a:r>
          </a:p>
          <a:p>
            <a:pPr algn="just"/>
            <a:endParaRPr lang="fr-FR" dirty="0"/>
          </a:p>
          <a:p>
            <a:pPr algn="just"/>
            <a:endParaRPr lang="fr-FR" dirty="0">
              <a:highlight>
                <a:srgbClr val="FFFF00"/>
              </a:highlight>
            </a:endParaRPr>
          </a:p>
        </p:txBody>
      </p:sp>
      <p:pic>
        <p:nvPicPr>
          <p:cNvPr id="8" name="Graphique 7" descr="Brainstorming de groupe">
            <a:extLst>
              <a:ext uri="{FF2B5EF4-FFF2-40B4-BE49-F238E27FC236}">
                <a16:creationId xmlns:a16="http://schemas.microsoft.com/office/drawing/2014/main" id="{09BC57E3-58B7-0340-8FC1-BF8AA610D4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79670" y="1029878"/>
            <a:ext cx="1934066" cy="1934066"/>
          </a:xfrm>
          <a:prstGeom prst="rect">
            <a:avLst/>
          </a:prstGeom>
        </p:spPr>
      </p:pic>
      <p:sp>
        <p:nvSpPr>
          <p:cNvPr id="9" name="Espace réservé du numéro de diapositive 8">
            <a:extLst>
              <a:ext uri="{FF2B5EF4-FFF2-40B4-BE49-F238E27FC236}">
                <a16:creationId xmlns:a16="http://schemas.microsoft.com/office/drawing/2014/main" id="{627348E7-FB7D-9B29-DBDE-1E86E9410920}"/>
              </a:ext>
            </a:extLst>
          </p:cNvPr>
          <p:cNvSpPr>
            <a:spLocks noGrp="1"/>
          </p:cNvSpPr>
          <p:nvPr>
            <p:ph type="sldNum" sz="quarter" idx="12"/>
          </p:nvPr>
        </p:nvSpPr>
        <p:spPr/>
        <p:txBody>
          <a:bodyPr/>
          <a:lstStyle/>
          <a:p>
            <a:fld id="{3B51457F-FD77-4111-9A48-35502B2CAF2B}" type="slidenum">
              <a:rPr lang="fr-FR" smtClean="0"/>
              <a:t>5</a:t>
            </a:fld>
            <a:endParaRPr lang="fr-FR"/>
          </a:p>
        </p:txBody>
      </p:sp>
    </p:spTree>
    <p:extLst>
      <p:ext uri="{BB962C8B-B14F-4D97-AF65-F5344CB8AC3E}">
        <p14:creationId xmlns:p14="http://schemas.microsoft.com/office/powerpoint/2010/main" val="1584359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F46B6BD-7FFC-2462-818F-508556B1D79A}"/>
              </a:ext>
            </a:extLst>
          </p:cNvPr>
          <p:cNvSpPr>
            <a:spLocks noGrp="1"/>
          </p:cNvSpPr>
          <p:nvPr>
            <p:ph idx="1"/>
          </p:nvPr>
        </p:nvSpPr>
        <p:spPr>
          <a:xfrm>
            <a:off x="1166836" y="815419"/>
            <a:ext cx="10178322" cy="3593591"/>
          </a:xfrm>
        </p:spPr>
        <p:txBody>
          <a:bodyPr/>
          <a:lstStyle/>
          <a:p>
            <a:pPr algn="just"/>
            <a:r>
              <a:rPr lang="fr-FR" sz="2400" dirty="0"/>
              <a:t>Les documents au format numérique sont nécessairement sur </a:t>
            </a:r>
            <a:r>
              <a:rPr lang="fr-FR" sz="2400" b="1" dirty="0"/>
              <a:t>clé USB</a:t>
            </a:r>
          </a:p>
          <a:p>
            <a:pPr algn="just"/>
            <a:r>
              <a:rPr lang="fr-FR" sz="2400" dirty="0"/>
              <a:t>La </a:t>
            </a:r>
            <a:r>
              <a:rPr lang="fr-FR" sz="2400" b="1" dirty="0"/>
              <a:t>légende et les sources </a:t>
            </a:r>
            <a:r>
              <a:rPr lang="fr-FR" sz="2400" dirty="0"/>
              <a:t>de chaque doc (carte, photo, témoignage, vidéos…) doit être explicitement mentionnée. </a:t>
            </a:r>
          </a:p>
          <a:p>
            <a:pPr algn="just"/>
            <a:r>
              <a:rPr lang="fr-FR" sz="2400" dirty="0"/>
              <a:t>Les candidats doivent obtenir une </a:t>
            </a:r>
            <a:r>
              <a:rPr lang="fr-FR" sz="2400" b="1" dirty="0"/>
              <a:t>autorisation écrite de chaque personne filmée/enregistrée/photographiée</a:t>
            </a:r>
            <a:r>
              <a:rPr lang="fr-FR" sz="2400" dirty="0"/>
              <a:t>. Modèle d’autorisation sur le portail Eduscol : </a:t>
            </a:r>
          </a:p>
          <a:p>
            <a:endParaRPr lang="fr-FR" dirty="0"/>
          </a:p>
        </p:txBody>
      </p:sp>
      <p:sp>
        <p:nvSpPr>
          <p:cNvPr id="4" name="ZoneTexte 3">
            <a:extLst>
              <a:ext uri="{FF2B5EF4-FFF2-40B4-BE49-F238E27FC236}">
                <a16:creationId xmlns:a16="http://schemas.microsoft.com/office/drawing/2014/main" id="{96BB283B-E37B-0F26-B6DC-E4D104DAEC10}"/>
              </a:ext>
            </a:extLst>
          </p:cNvPr>
          <p:cNvSpPr txBox="1"/>
          <p:nvPr/>
        </p:nvSpPr>
        <p:spPr>
          <a:xfrm>
            <a:off x="377071" y="4241809"/>
            <a:ext cx="4864231" cy="1015663"/>
          </a:xfrm>
          <a:prstGeom prst="rect">
            <a:avLst/>
          </a:prstGeom>
          <a:solidFill>
            <a:schemeClr val="bg1"/>
          </a:solidFill>
          <a:ln>
            <a:solidFill>
              <a:schemeClr val="accent2">
                <a:lumMod val="75000"/>
              </a:schemeClr>
            </a:solidFill>
          </a:ln>
        </p:spPr>
        <p:txBody>
          <a:bodyPr wrap="square" rtlCol="0">
            <a:spAutoFit/>
          </a:bodyPr>
          <a:lstStyle/>
          <a:p>
            <a:r>
              <a:rPr lang="fr-FR" sz="2000" b="1" u="sng" dirty="0">
                <a:solidFill>
                  <a:schemeClr val="accent1">
                    <a:lumMod val="75000"/>
                  </a:schemeClr>
                </a:solidFill>
                <a:sym typeface="Wingdings" panose="05000000000000000000" pitchFamily="2" charset="2"/>
                <a:hlinkClick r:id="rId2">
                  <a:extLst>
                    <a:ext uri="{A12FA001-AC4F-418D-AE19-62706E023703}">
                      <ahyp:hlinkClr xmlns:ahyp="http://schemas.microsoft.com/office/drawing/2018/hyperlinkcolor" val="tx"/>
                    </a:ext>
                  </a:extLst>
                </a:hlinkClick>
              </a:rPr>
              <a:t> </a:t>
            </a:r>
            <a:r>
              <a:rPr lang="fr-FR" sz="2000" b="1" u="sng" dirty="0">
                <a:solidFill>
                  <a:schemeClr val="accent1">
                    <a:lumMod val="75000"/>
                  </a:schemeClr>
                </a:solidFill>
                <a:hlinkClick r:id="rId2">
                  <a:extLst>
                    <a:ext uri="{A12FA001-AC4F-418D-AE19-62706E023703}">
                      <ahyp:hlinkClr xmlns:ahyp="http://schemas.microsoft.com/office/drawing/2018/hyperlinkcolor" val="tx"/>
                    </a:ext>
                  </a:extLst>
                </a:hlinkClick>
              </a:rPr>
              <a:t>Lien Eduscol pour l’autorisation : </a:t>
            </a:r>
            <a:r>
              <a:rPr lang="fr-FR" sz="2000" dirty="0">
                <a:solidFill>
                  <a:schemeClr val="accent1">
                    <a:lumMod val="75000"/>
                  </a:schemeClr>
                </a:solidFill>
                <a:hlinkClick r:id="rId2">
                  <a:extLst>
                    <a:ext uri="{A12FA001-AC4F-418D-AE19-62706E023703}">
                      <ahyp:hlinkClr xmlns:ahyp="http://schemas.microsoft.com/office/drawing/2018/hyperlinkcolor" val="tx"/>
                    </a:ext>
                  </a:extLst>
                </a:hlinkClick>
              </a:rPr>
              <a:t>https://eduscol.education.fr/398/protection-des-donnees-personnelles-et-assistance</a:t>
            </a:r>
            <a:endParaRPr lang="fr-FR" sz="2000" dirty="0"/>
          </a:p>
        </p:txBody>
      </p:sp>
      <p:pic>
        <p:nvPicPr>
          <p:cNvPr id="5" name="Image 4">
            <a:extLst>
              <a:ext uri="{FF2B5EF4-FFF2-40B4-BE49-F238E27FC236}">
                <a16:creationId xmlns:a16="http://schemas.microsoft.com/office/drawing/2014/main" id="{EA516D32-3D3D-AA2A-CE14-69C3B969F7EE}"/>
              </a:ext>
            </a:extLst>
          </p:cNvPr>
          <p:cNvPicPr>
            <a:picLocks noChangeAspect="1"/>
          </p:cNvPicPr>
          <p:nvPr/>
        </p:nvPicPr>
        <p:blipFill>
          <a:blip r:embed="rId3"/>
          <a:stretch>
            <a:fillRect/>
          </a:stretch>
        </p:blipFill>
        <p:spPr>
          <a:xfrm>
            <a:off x="5622425" y="3989969"/>
            <a:ext cx="6341229" cy="1439183"/>
          </a:xfrm>
          <a:prstGeom prst="rect">
            <a:avLst/>
          </a:prstGeom>
        </p:spPr>
      </p:pic>
      <p:sp>
        <p:nvSpPr>
          <p:cNvPr id="6" name="Espace réservé du numéro de diapositive 5">
            <a:extLst>
              <a:ext uri="{FF2B5EF4-FFF2-40B4-BE49-F238E27FC236}">
                <a16:creationId xmlns:a16="http://schemas.microsoft.com/office/drawing/2014/main" id="{94048106-560B-B017-E844-64C01A93D974}"/>
              </a:ext>
            </a:extLst>
          </p:cNvPr>
          <p:cNvSpPr>
            <a:spLocks noGrp="1"/>
          </p:cNvSpPr>
          <p:nvPr>
            <p:ph type="sldNum" sz="quarter" idx="12"/>
          </p:nvPr>
        </p:nvSpPr>
        <p:spPr/>
        <p:txBody>
          <a:bodyPr/>
          <a:lstStyle/>
          <a:p>
            <a:fld id="{3B51457F-FD77-4111-9A48-35502B2CAF2B}" type="slidenum">
              <a:rPr lang="fr-FR" smtClean="0"/>
              <a:t>6</a:t>
            </a:fld>
            <a:endParaRPr lang="fr-FR"/>
          </a:p>
        </p:txBody>
      </p:sp>
    </p:spTree>
    <p:extLst>
      <p:ext uri="{BB962C8B-B14F-4D97-AF65-F5344CB8AC3E}">
        <p14:creationId xmlns:p14="http://schemas.microsoft.com/office/powerpoint/2010/main" val="118465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1715803-7607-F12A-91F9-8A053F696F04}"/>
              </a:ext>
            </a:extLst>
          </p:cNvPr>
          <p:cNvSpPr>
            <a:spLocks noGrp="1"/>
          </p:cNvSpPr>
          <p:nvPr>
            <p:ph idx="1"/>
          </p:nvPr>
        </p:nvSpPr>
        <p:spPr>
          <a:xfrm>
            <a:off x="1176264" y="551469"/>
            <a:ext cx="10178322" cy="2615937"/>
          </a:xfrm>
        </p:spPr>
        <p:txBody>
          <a:bodyPr/>
          <a:lstStyle/>
          <a:p>
            <a:pPr algn="just"/>
            <a:r>
              <a:rPr lang="fr-FR" sz="2800" dirty="0">
                <a:highlight>
                  <a:srgbClr val="FFFF00"/>
                </a:highlight>
              </a:rPr>
              <a:t>DANS TOUS LES CAS </a:t>
            </a:r>
            <a:r>
              <a:rPr lang="fr-FR" sz="2800" dirty="0"/>
              <a:t>: la production doit être accompagnée OBLIGATOIREMENT d’un </a:t>
            </a:r>
            <a:r>
              <a:rPr lang="fr-FR" sz="2800" b="1" u="sng" dirty="0">
                <a:solidFill>
                  <a:srgbClr val="FF0000"/>
                </a:solidFill>
              </a:rPr>
              <a:t>document de présentation rédigé au format numérique </a:t>
            </a:r>
            <a:r>
              <a:rPr lang="fr-FR" sz="2800" dirty="0"/>
              <a:t>permettant aux candidats de présenter la façon dont le projet a été réalisé, les soutiens dont il a bénéficié, et les objectifs poursuivis par ses auteurs.</a:t>
            </a:r>
          </a:p>
          <a:p>
            <a:endParaRPr lang="fr-FR" dirty="0"/>
          </a:p>
        </p:txBody>
      </p:sp>
      <p:pic>
        <p:nvPicPr>
          <p:cNvPr id="5" name="Graphique 4" descr="Document">
            <a:extLst>
              <a:ext uri="{FF2B5EF4-FFF2-40B4-BE49-F238E27FC236}">
                <a16:creationId xmlns:a16="http://schemas.microsoft.com/office/drawing/2014/main" id="{DD705089-F1DF-9AC8-2836-AA8E28D739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1072" y="4199639"/>
            <a:ext cx="1538139" cy="1538139"/>
          </a:xfrm>
          <a:prstGeom prst="rect">
            <a:avLst/>
          </a:prstGeom>
        </p:spPr>
      </p:pic>
      <p:pic>
        <p:nvPicPr>
          <p:cNvPr id="7" name="Image 6">
            <a:extLst>
              <a:ext uri="{FF2B5EF4-FFF2-40B4-BE49-F238E27FC236}">
                <a16:creationId xmlns:a16="http://schemas.microsoft.com/office/drawing/2014/main" id="{7ED8407C-762C-A6B9-8144-2E7565D86AC2}"/>
              </a:ext>
            </a:extLst>
          </p:cNvPr>
          <p:cNvPicPr>
            <a:picLocks noChangeAspect="1"/>
          </p:cNvPicPr>
          <p:nvPr/>
        </p:nvPicPr>
        <p:blipFill>
          <a:blip r:embed="rId4"/>
          <a:stretch>
            <a:fillRect/>
          </a:stretch>
        </p:blipFill>
        <p:spPr>
          <a:xfrm>
            <a:off x="1401551" y="3588539"/>
            <a:ext cx="7597798" cy="2042337"/>
          </a:xfrm>
          <a:prstGeom prst="rect">
            <a:avLst/>
          </a:prstGeom>
        </p:spPr>
      </p:pic>
      <p:sp>
        <p:nvSpPr>
          <p:cNvPr id="8" name="ZoneTexte 7">
            <a:extLst>
              <a:ext uri="{FF2B5EF4-FFF2-40B4-BE49-F238E27FC236}">
                <a16:creationId xmlns:a16="http://schemas.microsoft.com/office/drawing/2014/main" id="{06955A4A-34EF-5135-452F-918565A157B6}"/>
              </a:ext>
            </a:extLst>
          </p:cNvPr>
          <p:cNvSpPr txBox="1"/>
          <p:nvPr/>
        </p:nvSpPr>
        <p:spPr>
          <a:xfrm>
            <a:off x="1401551" y="5910607"/>
            <a:ext cx="7711127" cy="646331"/>
          </a:xfrm>
          <a:prstGeom prst="rect">
            <a:avLst/>
          </a:prstGeom>
          <a:noFill/>
        </p:spPr>
        <p:txBody>
          <a:bodyPr wrap="square" rtlCol="0">
            <a:spAutoFit/>
          </a:bodyPr>
          <a:lstStyle/>
          <a:p>
            <a:r>
              <a:rPr lang="fr-FR" dirty="0"/>
              <a:t>Lien en bas de page : </a:t>
            </a:r>
            <a:r>
              <a:rPr lang="fr-FR" dirty="0">
                <a:solidFill>
                  <a:srgbClr val="00B050"/>
                </a:solidFill>
                <a:hlinkClick r:id="rId5">
                  <a:extLst>
                    <a:ext uri="{A12FA001-AC4F-418D-AE19-62706E023703}">
                      <ahyp:hlinkClr xmlns:ahyp="http://schemas.microsoft.com/office/drawing/2018/hyperlinkcolor" val="tx"/>
                    </a:ext>
                  </a:extLst>
                </a:hlinkClick>
              </a:rPr>
              <a:t>https://eduscol.education.fr/3815/participer-au-concours-national-de-la-resistance-et-de-la-deportation</a:t>
            </a:r>
            <a:r>
              <a:rPr lang="fr-FR" dirty="0">
                <a:solidFill>
                  <a:srgbClr val="00B050"/>
                </a:solidFill>
              </a:rPr>
              <a:t> </a:t>
            </a:r>
          </a:p>
        </p:txBody>
      </p:sp>
      <p:sp>
        <p:nvSpPr>
          <p:cNvPr id="9" name="Espace réservé du numéro de diapositive 8">
            <a:extLst>
              <a:ext uri="{FF2B5EF4-FFF2-40B4-BE49-F238E27FC236}">
                <a16:creationId xmlns:a16="http://schemas.microsoft.com/office/drawing/2014/main" id="{6E8FF90B-FF41-C5BE-08A6-7B38040EC35E}"/>
              </a:ext>
            </a:extLst>
          </p:cNvPr>
          <p:cNvSpPr>
            <a:spLocks noGrp="1"/>
          </p:cNvSpPr>
          <p:nvPr>
            <p:ph type="sldNum" sz="quarter" idx="12"/>
          </p:nvPr>
        </p:nvSpPr>
        <p:spPr/>
        <p:txBody>
          <a:bodyPr/>
          <a:lstStyle/>
          <a:p>
            <a:fld id="{3B51457F-FD77-4111-9A48-35502B2CAF2B}" type="slidenum">
              <a:rPr lang="fr-FR" smtClean="0"/>
              <a:t>7</a:t>
            </a:fld>
            <a:endParaRPr lang="fr-FR"/>
          </a:p>
        </p:txBody>
      </p:sp>
    </p:spTree>
    <p:extLst>
      <p:ext uri="{BB962C8B-B14F-4D97-AF65-F5344CB8AC3E}">
        <p14:creationId xmlns:p14="http://schemas.microsoft.com/office/powerpoint/2010/main" val="2961093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943FB79-7966-3F72-9343-067C1D84B615}"/>
              </a:ext>
            </a:extLst>
          </p:cNvPr>
          <p:cNvSpPr>
            <a:spLocks noGrp="1"/>
          </p:cNvSpPr>
          <p:nvPr>
            <p:ph idx="1"/>
          </p:nvPr>
        </p:nvSpPr>
        <p:spPr>
          <a:xfrm>
            <a:off x="1140642" y="626884"/>
            <a:ext cx="10572162" cy="2342559"/>
          </a:xfrm>
        </p:spPr>
        <p:txBody>
          <a:bodyPr>
            <a:normAutofit/>
          </a:bodyPr>
          <a:lstStyle/>
          <a:p>
            <a:pPr algn="just"/>
            <a:r>
              <a:rPr lang="fr-FR" sz="2400" dirty="0"/>
              <a:t>Chaque élément qui compose le projet (clé USB, dossier, copie, </a:t>
            </a:r>
            <a:r>
              <a:rPr lang="fr-FR" sz="2400" dirty="0" err="1"/>
              <a:t>etc</a:t>
            </a:r>
            <a:r>
              <a:rPr lang="fr-FR" sz="2400" dirty="0"/>
              <a:t>) doit comporter :</a:t>
            </a:r>
          </a:p>
          <a:p>
            <a:pPr>
              <a:buFontTx/>
              <a:buChar char="-"/>
            </a:pPr>
            <a:r>
              <a:rPr lang="fr-FR" sz="2400" dirty="0"/>
              <a:t>Le nom et les coordonnées de l’établissement, </a:t>
            </a:r>
          </a:p>
          <a:p>
            <a:pPr>
              <a:buFontTx/>
              <a:buChar char="-"/>
            </a:pPr>
            <a:r>
              <a:rPr lang="fr-FR" sz="2400" dirty="0"/>
              <a:t>La catégorie de la participation au concours</a:t>
            </a:r>
          </a:p>
          <a:p>
            <a:pPr>
              <a:buFontTx/>
              <a:buChar char="-"/>
            </a:pPr>
            <a:r>
              <a:rPr lang="fr-FR" sz="2400" dirty="0"/>
              <a:t>Nom, prénom et classe de chaque candidat</a:t>
            </a:r>
          </a:p>
        </p:txBody>
      </p:sp>
      <p:sp>
        <p:nvSpPr>
          <p:cNvPr id="4" name="Espace réservé du numéro de diapositive 3">
            <a:extLst>
              <a:ext uri="{FF2B5EF4-FFF2-40B4-BE49-F238E27FC236}">
                <a16:creationId xmlns:a16="http://schemas.microsoft.com/office/drawing/2014/main" id="{63FE93B7-4A01-F709-0225-CE73208CC78F}"/>
              </a:ext>
            </a:extLst>
          </p:cNvPr>
          <p:cNvSpPr>
            <a:spLocks noGrp="1"/>
          </p:cNvSpPr>
          <p:nvPr>
            <p:ph type="sldNum" sz="quarter" idx="12"/>
          </p:nvPr>
        </p:nvSpPr>
        <p:spPr/>
        <p:txBody>
          <a:bodyPr/>
          <a:lstStyle/>
          <a:p>
            <a:fld id="{3B51457F-FD77-4111-9A48-35502B2CAF2B}" type="slidenum">
              <a:rPr lang="fr-FR" smtClean="0"/>
              <a:t>8</a:t>
            </a:fld>
            <a:endParaRPr lang="fr-FR"/>
          </a:p>
        </p:txBody>
      </p:sp>
      <p:pic>
        <p:nvPicPr>
          <p:cNvPr id="3074" name="Picture 2" descr="Lycée Polyvalent Marlioz">
            <a:extLst>
              <a:ext uri="{FF2B5EF4-FFF2-40B4-BE49-F238E27FC236}">
                <a16:creationId xmlns:a16="http://schemas.microsoft.com/office/drawing/2014/main" id="{19AD81CA-769B-933E-E272-5482815B00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4634" y="3333228"/>
            <a:ext cx="5401741" cy="3042451"/>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FB1CE3EF-A674-8DC9-68FF-853A43E13030}"/>
              </a:ext>
            </a:extLst>
          </p:cNvPr>
          <p:cNvSpPr txBox="1"/>
          <p:nvPr/>
        </p:nvSpPr>
        <p:spPr>
          <a:xfrm>
            <a:off x="8610601" y="4737598"/>
            <a:ext cx="1947420" cy="369332"/>
          </a:xfrm>
          <a:prstGeom prst="rect">
            <a:avLst/>
          </a:prstGeom>
          <a:noFill/>
        </p:spPr>
        <p:txBody>
          <a:bodyPr wrap="square" rtlCol="0">
            <a:spAutoFit/>
          </a:bodyPr>
          <a:lstStyle/>
          <a:p>
            <a:r>
              <a:rPr lang="fr-FR" dirty="0"/>
              <a:t>Lycée Marlioz</a:t>
            </a:r>
          </a:p>
        </p:txBody>
      </p:sp>
    </p:spTree>
    <p:extLst>
      <p:ext uri="{BB962C8B-B14F-4D97-AF65-F5344CB8AC3E}">
        <p14:creationId xmlns:p14="http://schemas.microsoft.com/office/powerpoint/2010/main" val="720254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4E9303D-2117-BE2A-8BF2-FBFE34918805}"/>
              </a:ext>
            </a:extLst>
          </p:cNvPr>
          <p:cNvSpPr>
            <a:spLocks noGrp="1"/>
          </p:cNvSpPr>
          <p:nvPr>
            <p:ph idx="1"/>
          </p:nvPr>
        </p:nvSpPr>
        <p:spPr>
          <a:xfrm>
            <a:off x="1489194" y="276166"/>
            <a:ext cx="10178322" cy="3593591"/>
          </a:xfrm>
        </p:spPr>
        <p:txBody>
          <a:bodyPr>
            <a:normAutofit/>
          </a:bodyPr>
          <a:lstStyle/>
          <a:p>
            <a:r>
              <a:rPr lang="fr-FR" sz="2400" dirty="0"/>
              <a:t>Pour prendre connaissance du thème annuel et se « mettre dans le bain » : </a:t>
            </a:r>
          </a:p>
          <a:p>
            <a:pPr marL="0" indent="0">
              <a:buNone/>
            </a:pPr>
            <a:r>
              <a:rPr lang="fr-FR" sz="2400" dirty="0">
                <a:sym typeface="Wingdings" panose="05000000000000000000" pitchFamily="2" charset="2"/>
              </a:rPr>
              <a:t> Consulter </a:t>
            </a:r>
            <a:r>
              <a:rPr lang="fr-FR" sz="2400" dirty="0"/>
              <a:t>les sites d’histoire et de mémoire qui préparent au CNRD (voir lien p.6 du diapo)</a:t>
            </a:r>
          </a:p>
          <a:p>
            <a:pPr marL="0" indent="0">
              <a:buNone/>
            </a:pPr>
            <a:r>
              <a:rPr lang="fr-FR" sz="2400" dirty="0">
                <a:sym typeface="Wingdings" panose="05000000000000000000" pitchFamily="2" charset="2"/>
              </a:rPr>
              <a:t> </a:t>
            </a:r>
            <a:r>
              <a:rPr lang="fr-FR" sz="2400" dirty="0"/>
              <a:t>Lire la </a:t>
            </a:r>
            <a:r>
              <a:rPr lang="fr-FR" sz="2400" u="sng" dirty="0">
                <a:solidFill>
                  <a:srgbClr val="0070C0"/>
                </a:solidFill>
                <a:hlinkClick r:id="rId2">
                  <a:extLst>
                    <a:ext uri="{A12FA001-AC4F-418D-AE19-62706E023703}">
                      <ahyp:hlinkClr xmlns:ahyp="http://schemas.microsoft.com/office/drawing/2018/hyperlinkcolor" val="tx"/>
                    </a:ext>
                  </a:extLst>
                </a:hlinkClick>
              </a:rPr>
              <a:t>lettre de cadrage</a:t>
            </a:r>
            <a:r>
              <a:rPr lang="fr-FR" sz="2400" dirty="0">
                <a:solidFill>
                  <a:srgbClr val="0070C0"/>
                </a:solidFill>
              </a:rPr>
              <a:t> </a:t>
            </a:r>
            <a:r>
              <a:rPr lang="fr-FR" sz="2400" dirty="0"/>
              <a:t>et les </a:t>
            </a:r>
            <a:r>
              <a:rPr lang="fr-FR" sz="2400" dirty="0">
                <a:solidFill>
                  <a:srgbClr val="0070C0"/>
                </a:solidFill>
                <a:hlinkClick r:id="rId3">
                  <a:extLst>
                    <a:ext uri="{A12FA001-AC4F-418D-AE19-62706E023703}">
                      <ahyp:hlinkClr xmlns:ahyp="http://schemas.microsoft.com/office/drawing/2018/hyperlinkcolor" val="tx"/>
                    </a:ext>
                  </a:extLst>
                </a:hlinkClick>
              </a:rPr>
              <a:t>éclairages</a:t>
            </a:r>
            <a:r>
              <a:rPr lang="fr-FR" sz="2400" dirty="0"/>
              <a:t> du thème. </a:t>
            </a:r>
          </a:p>
        </p:txBody>
      </p:sp>
      <p:pic>
        <p:nvPicPr>
          <p:cNvPr id="5" name="Image 4">
            <a:extLst>
              <a:ext uri="{FF2B5EF4-FFF2-40B4-BE49-F238E27FC236}">
                <a16:creationId xmlns:a16="http://schemas.microsoft.com/office/drawing/2014/main" id="{F70FF8E7-1192-A33B-FA0E-7F18E8EC16CF}"/>
              </a:ext>
            </a:extLst>
          </p:cNvPr>
          <p:cNvPicPr>
            <a:picLocks noChangeAspect="1"/>
          </p:cNvPicPr>
          <p:nvPr/>
        </p:nvPicPr>
        <p:blipFill>
          <a:blip r:embed="rId4"/>
          <a:stretch>
            <a:fillRect/>
          </a:stretch>
        </p:blipFill>
        <p:spPr>
          <a:xfrm>
            <a:off x="235528" y="2774394"/>
            <a:ext cx="5860472" cy="3807440"/>
          </a:xfrm>
          <a:prstGeom prst="rect">
            <a:avLst/>
          </a:prstGeom>
        </p:spPr>
      </p:pic>
      <p:pic>
        <p:nvPicPr>
          <p:cNvPr id="7" name="Image 6">
            <a:extLst>
              <a:ext uri="{FF2B5EF4-FFF2-40B4-BE49-F238E27FC236}">
                <a16:creationId xmlns:a16="http://schemas.microsoft.com/office/drawing/2014/main" id="{A9539053-C99E-A40D-840B-FBD759278689}"/>
              </a:ext>
            </a:extLst>
          </p:cNvPr>
          <p:cNvPicPr>
            <a:picLocks noChangeAspect="1"/>
          </p:cNvPicPr>
          <p:nvPr/>
        </p:nvPicPr>
        <p:blipFill>
          <a:blip r:embed="rId5"/>
          <a:stretch>
            <a:fillRect/>
          </a:stretch>
        </p:blipFill>
        <p:spPr>
          <a:xfrm>
            <a:off x="6862933" y="2662518"/>
            <a:ext cx="4762091" cy="4031191"/>
          </a:xfrm>
          <a:prstGeom prst="rect">
            <a:avLst/>
          </a:prstGeom>
        </p:spPr>
      </p:pic>
      <p:sp>
        <p:nvSpPr>
          <p:cNvPr id="8" name="Flèche : bas 7">
            <a:extLst>
              <a:ext uri="{FF2B5EF4-FFF2-40B4-BE49-F238E27FC236}">
                <a16:creationId xmlns:a16="http://schemas.microsoft.com/office/drawing/2014/main" id="{FFBC6131-E9BD-9B3F-BF98-2232FBA884BF}"/>
              </a:ext>
            </a:extLst>
          </p:cNvPr>
          <p:cNvSpPr/>
          <p:nvPr/>
        </p:nvSpPr>
        <p:spPr>
          <a:xfrm rot="2266494">
            <a:off x="2926068" y="2014143"/>
            <a:ext cx="233794" cy="96641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 bas 8">
            <a:extLst>
              <a:ext uri="{FF2B5EF4-FFF2-40B4-BE49-F238E27FC236}">
                <a16:creationId xmlns:a16="http://schemas.microsoft.com/office/drawing/2014/main" id="{1A483491-DC16-C090-8031-C16A8DDEFC7D}"/>
              </a:ext>
            </a:extLst>
          </p:cNvPr>
          <p:cNvSpPr/>
          <p:nvPr/>
        </p:nvSpPr>
        <p:spPr>
          <a:xfrm rot="19300562">
            <a:off x="6409521" y="2039710"/>
            <a:ext cx="271895" cy="109106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space réservé du numéro de diapositive 9">
            <a:extLst>
              <a:ext uri="{FF2B5EF4-FFF2-40B4-BE49-F238E27FC236}">
                <a16:creationId xmlns:a16="http://schemas.microsoft.com/office/drawing/2014/main" id="{5A1D4FCE-6A44-64AE-8823-61325BD7F30B}"/>
              </a:ext>
            </a:extLst>
          </p:cNvPr>
          <p:cNvSpPr>
            <a:spLocks noGrp="1"/>
          </p:cNvSpPr>
          <p:nvPr>
            <p:ph type="sldNum" sz="quarter" idx="12"/>
          </p:nvPr>
        </p:nvSpPr>
        <p:spPr/>
        <p:txBody>
          <a:bodyPr/>
          <a:lstStyle/>
          <a:p>
            <a:fld id="{3B51457F-FD77-4111-9A48-35502B2CAF2B}" type="slidenum">
              <a:rPr lang="fr-FR" smtClean="0"/>
              <a:t>9</a:t>
            </a:fld>
            <a:endParaRPr lang="fr-FR"/>
          </a:p>
        </p:txBody>
      </p:sp>
    </p:spTree>
    <p:extLst>
      <p:ext uri="{BB962C8B-B14F-4D97-AF65-F5344CB8AC3E}">
        <p14:creationId xmlns:p14="http://schemas.microsoft.com/office/powerpoint/2010/main" val="3723657854"/>
      </p:ext>
    </p:extLst>
  </p:cSld>
  <p:clrMapOvr>
    <a:masterClrMapping/>
  </p:clrMapOvr>
</p:sld>
</file>

<file path=ppt/theme/theme1.xml><?xml version="1.0" encoding="utf-8"?>
<a:theme xmlns:a="http://schemas.openxmlformats.org/drawingml/2006/main" name="Badge">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137</TotalTime>
  <Words>1182</Words>
  <Application>Microsoft Office PowerPoint</Application>
  <PresentationFormat>Grand écran</PresentationFormat>
  <Paragraphs>91</Paragraphs>
  <Slides>15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Calibri</vt:lpstr>
      <vt:lpstr>Gill Sans MT</vt:lpstr>
      <vt:lpstr>Impact</vt:lpstr>
      <vt:lpstr>Wingdings</vt:lpstr>
      <vt:lpstr>Badge</vt:lpstr>
      <vt:lpstr>CNRD 2025-2026</vt:lpstr>
      <vt:lpstr>Thème annuel :</vt:lpstr>
      <vt:lpstr>Rapide présentation de la lettre de cadrage </vt:lpstr>
      <vt:lpstr>2 façons de participer au concours : </vt:lpstr>
      <vt:lpstr>Présentation PowerPoint</vt:lpstr>
      <vt:lpstr>Présentation PowerPoint</vt:lpstr>
      <vt:lpstr>Présentation PowerPoint</vt:lpstr>
      <vt:lpstr>Présentation PowerPoint</vt:lpstr>
      <vt:lpstr>Présentation PowerPoint</vt:lpstr>
      <vt:lpstr>Critères d’évaluation </vt:lpstr>
      <vt:lpstr>Présentation PowerPoint</vt:lpstr>
      <vt:lpstr>Palmarès et prix académiques </vt:lpstr>
      <vt:lpstr>Présentation PowerPoint</vt:lpstr>
      <vt:lpstr>Calendrier </vt:lpstr>
      <vt:lpstr>C’est vous qui  faîtes l’histoire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Annabelle DESROCHES</dc:creator>
  <cp:lastModifiedBy>Annabelle DESROCHES</cp:lastModifiedBy>
  <cp:revision>2</cp:revision>
  <dcterms:created xsi:type="dcterms:W3CDTF">2025-10-22T13:23:09Z</dcterms:created>
  <dcterms:modified xsi:type="dcterms:W3CDTF">2025-10-22T15:41:16Z</dcterms:modified>
</cp:coreProperties>
</file>